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2" r:id="rId5"/>
    <p:sldId id="258" r:id="rId6"/>
    <p:sldId id="259" r:id="rId7"/>
    <p:sldId id="265" r:id="rId8"/>
    <p:sldId id="263" r:id="rId9"/>
    <p:sldId id="264" r:id="rId10"/>
    <p:sldId id="260" r:id="rId11"/>
    <p:sldId id="266" r:id="rId12"/>
    <p:sldId id="261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43" autoAdjust="0"/>
  </p:normalViewPr>
  <p:slideViewPr>
    <p:cSldViewPr>
      <p:cViewPr>
        <p:scale>
          <a:sx n="70" d="100"/>
          <a:sy n="70" d="100"/>
        </p:scale>
        <p:origin x="-157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8CFF623-5F21-4419-8C4C-C0B07779C1DA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FDD0535-4621-4418-92B2-8CB9C11CE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Are you game?</a:t>
            </a:r>
          </a:p>
          <a:p>
            <a:endParaRPr lang="en-US" dirty="0" smtClean="0"/>
          </a:p>
          <a:p>
            <a:r>
              <a:rPr lang="en-US" dirty="0" smtClean="0"/>
              <a:t>Timothy </a:t>
            </a:r>
            <a:r>
              <a:rPr lang="en-US" dirty="0" err="1" smtClean="0"/>
              <a:t>Kariger</a:t>
            </a:r>
            <a:r>
              <a:rPr lang="en-US" dirty="0" smtClean="0"/>
              <a:t> and Taylor Young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Coin Slide</a:t>
            </a:r>
            <a:endParaRPr lang="en-US" dirty="0"/>
          </a:p>
        </p:txBody>
      </p:sp>
      <p:sp>
        <p:nvSpPr>
          <p:cNvPr id="24578" name="AutoShape 2" descr="data:image/jpg;base64,/9j/4AAQSkZJRgABAQAAAQABAAD/2wCEAAkGBhMSEBQUExQWFRUWGBsWGRgXGBYfGRoXGhoYGh0YHBwYHiYeGBkjGRoeHy8gIycpLSwsGB4xNjAqNSYsLCkBCQoKDgwOGg8PGikkHCQpLCkpKSwpKSwpKSwpKSkpKSkpKSkpKSkpKSwpLCwpKSkpKSwpKSkpKSwpLCwpLCwsLP/AABEIAMQBAQMBIgACEQEDEQH/xAAcAAACAwEBAQEAAAAAAAAAAAAABQMEBgcCAQj/xABCEAACAQIEBAUBBgQEBAUFAAABAhEDIQAEEjEFIkFRBhMyYXGBBxQjQlKRM6Gx8HKCwdFDYpLhFiSisvEVF1Nj4v/EABgBAAMBAQAAAAAAAAAAAAAAAAABAgME/8QAIREBAQACAgIDAQEBAAAAAAAAAAECESExEkEDUWETcSL/2gAMAwEAAhEDEQA/AO44MGAnABgwo4t4oy+WtUfmiQigs5+FW+EVX7UMupujxbqnVtItq7/tbvifOHptMGM3wzx9la0Q+mQDLRF5iSpIG3WNsaGnVDAEEEHqNsOXZPePjNAk4hzecSmup2CjuT/c4454r8XVM7mKlMVDRy9PpJXUOrk9p23FiDhXKQ5Nus/+Ictq0+fSnaNa/wC+L9OoGEgyO42xwrL8MFdUWjTL0S4p1KnKEQCNZvzSQCAQCNVvbF/g1TM5Cv8AgV/MpmSaFVSCw7BwSur6LJE2mMRM+eT8XaMGKvDs+tamtRNmE33B6g+4xaxqkYMGDABirW4lTU6S6g9pv+wxW41n/LCgAksdgCTF522sDva2EeU4uiJCItMJKxphiACEPOFJMKARFiwuQZxNp6amjmlb0kH++2+JsIjxNKjaSRr0lg4gaRzAMCxvt0mIviXK8dX7u1ViDoJBKixI2j3IjvvEnfB5a7Gl7iHEqdFC9QwB2BJJ6AAXJ9sZPM+Nq1U6ctShv/2As3/ShgfucVED5ivrd2AP5YYaV/SoNp9wSCDcdBonzi0kAUBVHQf645svm300mBHU47n5DFdAH5WpQDfv0Mdj9Btixk/G9RSPPpppI3RoIv2ex+Jn5xdqcUQxrJCkGRFo6g4RUFDRAbQZKFxeNv79iO+M/wCuW+1+Ebnh/EqdZdVNpHXoQexBuD7HFrGHyqtRqCpT3sCOjDsf9D0xsspmRURXXYiff4PuDbHV8fyebLLHxTYMGDGqBgwYMAGDBgwAYMGDABgwYMAfBjCeNfGZQmhQaG/O4mFsTpETBgG5tb2xqPEnEjQy1RxuBA+TbHEIZnNTSztqKwVuzDnsRJCc12IA9N7WzyvOlSG1LgZID5ioo1NbzCFEkOOYtIBYGDOqSoIAOGmR8P06lMUcxRFKoJIdKh55PMwIMg+ksjra0SIwtzmcerQqgKSqgoSV1LNxCPtVPSAJ7wBjQ18ropolIwaWkU/MkhtC6IeBIDKSJgwTMGIxjbYshrcF1VnoJTqGog1ax6OYMiOWZhBgFdJY3U2IuffB/FtXI1ijJUKKfxVeF0LMcs3LAadrNIi5Ol1lOFVCazM3PWKEqpYIgRSPUx1N6pNhYKMVeIZZMxkxVQl9BL0qgaanlhgwUzzKpAJ0HmWARcRipkVVfGnE6tXMXZQgUNS30MGB0uJ6hrHsQfbCnwfnqdKjTNKmEqsER3XTqfVJIYgMGUzM2JDexjytYVMhqgE5WomYQI4C+UzDUhbTGkMFYqBYEjre3w7JV6VFTQp0Cxa1JE1cpsIqO2pyE0tExBgCQAVeD0dniZzLEK2kRDOvMSTtBWxIEG5mOkGcUeO+HamYqBDURsugBUC01Jv5y3sB6QJm9iRGLNNS2XCUTTpvdaZVYRSZaWQTyxMkD3xrOF8CCIC0yTJJF5iJI/UR+wMD3z3rlWlXw7TqZaiKNJQRvJBhbbADb6n6dMNVGc3LCO0KCP3/ANe2GGXoBBAH1wVc0BuZPth+f6nX4oJnszTP4iBl7ix+SQSNvbDAcQDJK+rYA9/9vfHxM4s6djtinmssFbUPe9uoiLDbcx74r+l9F4qYBzQpv5VGvTqU0YCrqhTfVylWUmegCnv7D5FqY0LlMqVWTpQEAaoJgeXEtF/pOEtXjDZKq61FjJufMSqgJ+71DZw6g6jSYnWWHpLmbGRqeH8V8xdaAVUIkPRdWQ/F9+sTjaZS9J0VV+J1KRUeRRgE8qgyF2JUtpA1EgRBJuYIxDVqEZaoRCtUrCIVdOrVrMKZBWJv1ueuGvG+NUaCF8wyUBEanK6zfZFAJY7REna2Mzw/xD97rVXdfLo5bSFVidY1qrguAf4jBhy3I23nE53/AJp49rOYpsiq95ESe822+cNaGS1KKtTlPQMQAL7364p5Z62YjROXpTuVBrMPry0p7QW2uMS5rgFAv6BUc7tUJc/JZpPTp26b445J7b2/SX7zTkfiUTcAguhMkwLAnr/XHvi1BoVgFUTzDTudgVJPL+18VT4NoAWpI3eVE/Tt8YrVPDZptqy1apQMemZpkzaUeV7i2K41ov1PNsMPDGZ5qtPpZx9bH+d/rhDT4wfMOXzCqlUAHzU/gnUYGqZNMkyBPLIN8XeBZsJmTrVqf4bE64B9aAbEkn6A4r4pcck53cbLBjnnF/tMOply6FgJAaLE/P8At++FVH7S86rc1HzNyVETAEmBBJIUGcdP9Yz8Lp1jBhD4V8YUc9TLUjcWZTuD/rh9jSXaBgwYMMDBgwYAMGDBgDK/aG5GVEfrG8R9ZIEX6kfIxzPMtV8mEdopgJWAQsyKRS1BeY6iNQaSdW91gE9V8cZHzco4if3626bXi+ObZbJ1FyiVKJ51ZqjqDoLFgabSaSAsyzImSpgyYGMMuMquXhPnKGjKmhRQS2mmtqSk1DZQ3lWDH9Mlo5joAOH2WYlYqEGogFOo3NpNQINRAsSpkMCAPUOuEvCssKObrVcyKVIIz+QdQGpmjzKiiwBKEDYG7WMziTw1xOpVq5vWYLstdAFYBUk0gw1C+oBW67+8YixR1lKZalFJlsCjm5B0hlakhP5gwuxtIO5mLNGurSFUCeWNMSBtuLrzf174VZTi4VWWCzJUKNYLDFGqNuBIF2mLhxvsGWacJJB08jAExYw0E/tN+xxIYfL0AuXzRl2H3Woon0gQAuk2PQdI7E4acHzYNJWcFWN4LHobEGB+oCRYdThd41z65bIKqKCz+XQUEbxpd5HUABR/nx64f4ipKy09JGpA6QT6TPL7ldJW2+ieuDKbio03h/KjzW0NrVmkLHoBJcrO8EjrJAMfG5p0I6n9/wCmMF9n+cDMW0NTApqxRhzamO89evv3jG2p8QBaxkHYjaL4iirFaR8Hc/yx4NITH9/Hvis9T8EFrjrPe8fF8W/vSkkAyewicSTxUYft/Tb/AL4hgOIA9N9+vb9r4KqWJ+kC8Ae/U498PoCmkk3a7H3NuntA+mF7NTNFAFNQQFcEFgNzsb2s3X4wvq+AeHlzVakwZpJKu6TNyT5RUmY6zg+0YqOF5mRIZAnyWYAR3uccSyXhWqygeZU09RrYLEHoTHY9O2N8LNcps26Pxd+G5WslPJU0q552CU1U+YVY21Vqj6iiQbiZiYjcWvD3DaKtBPmIGZmJF6tYg68w435h6ALBYA6nCTwT4bp0WqsqwwC0RETqrGDEGNXlq15/MMdCrqKdCmwXQKTpYyIUuFIggflbcYeVE4WqVRUUEGQ1wf63/n++PmTOlWZjtc+wJgHuBA64l4hwJKh1BmpuP0sdJ/xJ6SJ+DYXkCPnA8uyo/mGXNRpImLQqxN40qMZ345PY8nv74oIAZb2AkT32+L4kV1aCCCDtFwR3x9qZFdQKwpBLWVTdtzJBMnuMUMplG11NANMC4HL5ZYklipX0kncfXqcLxno9/ZdxvgAq1FJuA2oqRudOkT3Habi/fCfPcMBBp1NZK0yVYE66lAHmp6hs4gEESYt2xqRmahu1Jlg6W2t7i/Mv/MP94zpqa66BqsaPxFAKgs4/UCdRGkxEAYqS+xuUiytfMeWfu9MU0S3KAzkg1JkkFifw4+XTocfTWzQTWuYRhveLWPVomCQd+hF8bNWWkURVhYEEm2wgE7mFtfsMZehwylTc0QRTK7EdYEqWA6FYvt3icGxpQ4PxhKOaFSpSSjUP/EpABagkiKgAuQbat5MXkDHX6NUMAQZBEgjYjHKc1w8QaVQKjbo6mCzAj9M22Pb2td99m3GmIfLOZNP0k9V/cm8g3M741+PLnSco3eDBgx0MxgwYMAGDBgwBFmaAdGU7EEfvjlXiLh9TKu5WdDTqMmFLFQWgKTDb2/NI/MCOtYTeIeHK9NiRcA3+l99xHQ2xlnPasXOqGboZikPPpK6sCsrPmKAdMof+JBEFgSQQdxvepcH0vTqLmajNTFRTqVSHV15FZV9Ol9JIG8bLjIUeL5WrXrKmukwHNUC6qLKtpiZQaiLQykqIGGHmsj3ztISCSpqMrQVRVPOmowys0R1AkRjNZhRbTljUYeW8ua1Ic+io1UddwPKix2UqTti5m6Iao4ZgKSFmckjQVBRxfddDhpixDReSMIuI+JcujU6tWs9VqYP4eXpu2sE6gr1HVVZAIhSLRO5MY3jHijM8TbyaYFGiD/DB7RLVW6gC8ARsINsPx2W17OcXXiGfD7Zelqp0tQMGQSahMWJMG/Qjthnk+KpRdA9SmAVe7uoG6x6je5O5tfvi5wXh2gQiqDYFiokmIG/p7AC4B33Aa51G8s+bpqCSCGGpeo9LyIPxuZwr2an4S8ZUBxNV81WasfLGiSoF4BaADsAN+vfHS83AsBfbrtvjhPifw2UpHMZVTSK870wZIVTPmJN107lZ9wbEDoH2ffaAmepBKlswghwDGuPzr0OwMe3aJnLDjcErb6S63IAFoOx+QPjFioy0V1NebzbfFdqQIJJ6HqN/2x7TIGo2ur0sq9AB1vv3xipHS4q5/h0tQ3F7fW39MMsqDExHt+9v3x5WhF9Uj4H+mFPibxZRyFE1arz0RBEs+0D64cx30VrO/ajxW9LLINR/j1FkelfT6iLlrx/y/GMxmswUUQVbSVvrKrpDEXKE7RsbE4U5fOVMy75uvHmVuYAzYbIg7WgD5xJwzMtSos2ZQNUJgo2yKApMIjQOYn1SYv1xpo5w2P2e12qZaq1ONX3jRyn9NGlBlrt6m3JuxMtEY1/EKjaKa1IUFwXmI0qdUTO5IFgTv1i+I+yzjis2cpn8rU6yhVAs3IxAFolQT846DVh2j5uYMd5B9+mDLsos0c6GEg73xSzfErnSeUTqPRTEyzEQqx1uZgRilGXRpVjS5tAAJh20yQFg6oFzAgX98eqnDwbtBayogY+WG3lVDeqZbVuJ6ROIkLhCvGG8wTURBqghwZAEzBsGkAMpFtx7hqX5rE2GoekKZk2wm4lxQU+VjqsGJWmxTy5jUxaySQ0Ev/2lbjEa/MJU8rIgBYorCATp3YmQBuTZdVsPQSvxnzVgGAwsFJJjqxgSQxBAA3iYPRVk67PUkkgXTl1kQL82hxH1Sf2wtzfFGN6foZmPuabSVPKCYVPzLqgCCrqG8url+KMH1B0M6YbSNZmwBMkOCZgqYMflgot+hGsrtBQG/KDv1uNj84XUuGzUqPUYaCwCKFluVVQksfTJBNgd8UuJ8aahXKtSLUkCJrSCVYAatSkXho9M77CMLeJ+IWc6ctXIZmBj7u5JFpAcgqBEm4vPqGI0Z7xenlVpM1RVQAEXJEkgSu43AiFgkFgI1HGWyHGnyQbMquuCCFNtQaFOypG9hpAEC2HR4UqHzHJq1ogPUKlgLkhRAC2Bso6YzPE61Coxo1ab6SJYJUClHgQdUb/miLRcHrWN5GnUfCPjehn0mnKuPUjRI+CNxONHj8/UKhyedTMZcMtJghC8xFME6NLz+u5BJ7i2O+5esHVWGzAEfBE46cctsrEmDBgxZDBgwYAMZr7Q88aXDqxUwWApg9tbBSf2JxpcI/GfDlr5KpTcwDpMjeQ6n/tic+jnbmPDOEChBSNL7URBViI0OT3Ubd5wyqcFeqBEz1gwF9P/APcf4YmcXuCUAxLmPYdAOg+BtjQ5ahp0z1Ym094F/pjkrVz/AP8ACrS48w0qoA9J1ASB1m4M27iCR0EA4Z+IfPUFz/x0AVxcHmg86zeCZAUXE43uZy6+bWvuVIjpKAC5FvSbfGIMxwxWPOBNoO4H++HM6NMj99AZqbwKguRI0spuHWN1IG8DqLEECxWQsUGnpqO8yR6rxqMsTHvhP49yzUcuKy+vLvokGQaVS2k3mzwR21PG+HvA38/8WASNIjbpq/1H7Yr1sknEssVoKzAAidQ6EGSRvBtI+pxx2jwypTrOKbaRTquFImSQdIuLiB/U++O1cZ4jyNrIphVZmuNgJO/YfXGB4Bwk1KpY3qVy9UBpsACQGINhJI23f6YrG8DW17gf2k5+mmioqVwBAckg7SDqXfqLAEEDvjS//eakFg5aqOkQhn6moP6YzWVWoxpfg6RVUEFrKjXlG06iG6gEXF+lq3E8qKdRkqoUfYAggMTYMrEDUPjE8fR6O819ubOCtKkKIEDVVIJPsFW3a5YAR12KAtnMzXNYkk/rbTyg3jV02mF3mcKOE8LNSu7BCqyVUwRZQFme52iOp746B5XkqEQ6QvLcQuruffb+gwZWToSMu1LMhpWs409VdiCttweUjT0I33x5qopUoQtGpJ5lWELbywUAX31Lt1B6awcN1Dqm8+4JtPT0xv7YT+Icgr6UklrtJ3CibjpOqNvfEzKq1wynh/jp4fxNHq/wyDRriZPlvYn302YHqAO+P0Fw7MgIQG1MsGRMMrbOJMlSpkX6e2Pzt4sy2qgCf4lEhGkRKMJRua5UNYezR0GNj4A8dLQ8qjmGC0mX/wAvXN/LDGTRqGf4YNg35bXGLynljNM5xXUGyv3hDTZQNIDCe/Mbk+q8T02+lShxWkiMjJTpVE9SspBCEgMxAALrE3BMwDjRU640ggiDsRsfjCziOd1EeSyecAwXWpZTFyJF1+R364xm52vvpV4S+Vl6lNvNaoVZndwZ/TCzChQAIUCIHa1Xj3D1ZTogKZ13gKGg6yW9IRlVv+XTbcYq8Sr02n78mg6Y1UKdYEAcxBcWdYGy3EE2m3jK8PoVHUijUdUXlFc1PKJBBVlFQamYg3LqY0gi+9bveyLshkKmYZHYOqmHQAEMXQ3rIUZfWOaJ3XV1UFnVoU8vTqZnMU3iiPMCkj+LaEEWYsewHuBOHOW45pDtVOiku7ldKrFtI/UekCbg9CBjHeKc62b+7u4H3ViVCGRpqCZL9SxUgrIgX+cPd9hS4N4jpVtTjMUzUe5Djy3nse4Jm8GOUQQDLSpxQU0l3ogTu1Rb+kyR8lgRPQROMdxXL5PSNdJnOmIOmWI3YQCUUgatMnfoIlZRqU1jy6OXQwCpFNHaSYgl5It74qSUjPxF9o1JZSkwrsSYYr+HTJ+n4kAW+t+uFXCMwIFRm1lyGZjGrVYzO6n4xcTNkSfIpusjURRVQGi/pA/ecVa60GIdCaBBuFkiTAELYHeL6d7nuanoLlfNGpUWmmqQGZoblgMr7T6Aw0j/ABHsI7BlfH3DqFOnSbN09SIqmNTCQAN1BHTHC6KMQZY+X6maSNZAsSP0gbKbRB3wwynAJDNUppocJ5ZLGSIZjejUBWex/TtbF48IvL9D8O4rRzCa6NRKi90IP7xti3j80UOL1MlmB920UWUAlkDhfZGkkPI6N++O8+DPE4z2VWrADg6aijYOO3/Kdx+3TGsy2k+wYMGKAwh8aD/yjdIIPXp8e8YfYpcXynm0Kid1P77j+eJz6Odub8Kz3Ko1RM3OxKgkgmLWBv7fUajgzEAExAA23k3g3PXGF4fmvJqPl6pJMErZp0idtoYERAvAO2NRw3iBproeXp9HAJfc2YdT2I98c1jQ64ZktKFqjFmqnWYGwgBR9FH7k4+ZrLoQdBJE9e/8r2gD3k7Ripk2Z2hHldgSjAgAdTq7e3TF5MsgEM0ncf8AwP8AXEKc++1KktPh1WZGtqYN5/MDb4APTGf8NeLadOiA1UTaQlOsWkwgA1IqzJAkkfOHnjDONnc4lDLuoXLc73UanIjTEEFQhM2I5hY4yPE+G0svWDroWWprUpgyKbmqjAqAfQwQ2PpKkbEY2xnHKTXNcQbNuJXy6IUu2ojVU0kAatPLpkToUnYaibAabg3DjSRnn8SpBj/8abqneSYZv8o6HCHg5RayAimCSSAqgToBcB9IEkFd7zAnD+pmlUO9R9ICyzEjlBMTG8xMEnfC/IEafiVKdYXNPXT3MaO0TBKkAx7z74rcQzxbk0JDMFIMHSZDC+ytMGYGJMhkEzCrWJZEIKrTV4BUEyXgwxkfviLP8MpLHkU9BJLFaYAQkfmeNwBbexk9ThGQ8I4Z5Q1K/KV1aSBIOpjvIvJjuYGNQlU1AoUxO7G8GZkjrBHfFHI50FZBWCpYGRfvY2sd+0e2GPAMgEpsNtbu47AMZVRPQLcYi9qlW1oDREnuQD/L+X88I806lwd2KuGJmwLKV325f6Yb53PCmVSoP4hKr+xN/wBo+uFdSkFDEmRdieyg/wCggYSmU4nlY84FA4ZKcqTGo+YN2tAsLz84qRQpA0q1JqdJzy69WhWixVj6SextuZGLfGK4lUuXqNrYbkUl5Um0Asxt8Yu/cwaUgykQytBBveZ37T03xtJxyyt5QcG8SZrIkrla6VqU/wACrNhvyidS27WvscaTK/anRSGr5fMUO+lg9OZgEarqL9ABfY4yHDeCKczTj0n06jJUEElPcCJB9yOmN/xTwqrUZYWi+9h3ttBAP0wXXsptVzv2m8OqMCauYjqvkWJIIuTImCRt1xTqfaqmqcvl6rfl15h1CCYBPloAGP1+mEtTwqFaCvWZiSSbze3xPTfF7KeH10HXax/p3O30xHlJ1F6vt6bOV83UV8zULQeVI0onsqiw+bnF/wAQcVVaBo6RptUbrGkWjsSZ+gOG75GnTOljO0g/Hfp84w/Hs4Kj1dJkK1NJ35RffrvHviZzR6Ll1MZJ5jMsCdj+Wx2/mZvh3k8tRQQ2ktuZJCr86Yk+wsPfpVyWXAUOxABMgDbrv2AIn4GLAQNyllkm0d8aJQ5wMQtJAAHJ2PTc3YyJ7zYThXmTBBVi5jmMHSADFp3EdcX862lYAgnl1n1bSYjb/TpfFGkmoQQxF5C7wMOAy4HUpU1bWiVWkELUUlUUbADXpJvu4jFupmUqVSRT5QBKgwsz1IYabTYRMHpvnBSIeRsVQXjSCbySxiRAsd5MG2LFCuACEIdiT6VEmoZn0gggz0n2w01LnqlE1agSktMadbaWYgmYAhixBMdDG1sdF+xlQrZpVun4Z3BEzUFosev7YxPDeA+XSBa59TEmVWTtsLAmNpJHeMdg8BcB+75csy6XqkMVO6qBCKfeLn3YjpiseyrT4MGDGqRhXx7i60afQs/KiyBJPc9B3PTDTGJzLefWeo0MoYolgdKqYJB/5jMzMwOwxn8l1FYzbLngbVqmupp13JBEeXfcEdSQBBLE9fTJt5BayOdWljIOp5BMAi8Eq2wv7nGhy9AaXVSAxYSOukaQN9/zbd8WKFGGjTy9PUBHvAgn64wuTRDT4npjVURQBMC87WteCZ99sZjxj47ak9LL0qdRBXIXz2BgAkAimLk1IOxFrb4brwkU8yzAaUZRJm5YmBFr7xiPxdwQHLVGC86jzEa1qlMMR/6Sy/U4WNm+TrOcC8PUqWWq1S0aSXbUCZKidRM87Ezfb46umybtS0AUubS0mXbQ1w4pMqqxEjcjr8YtZBBmqVBGkLVU1CUJEFdLAzF+14/0xe4zlDWrAEcpMyU1BouUvEggXJtE77Yq1LC8Q4Cvnck0anmMV0DR5nLpgg/w3ZSNLjlMAQDMKfuuqjTFtTQCHuxabs7KdakGLzuSWttu+O8PX7uS7LTC2UwikMCrKukrAjtcn22xi87lBUrv+IgbSlUI6kgtUUajIcwNU7JHMQZBOLl+wYcNptTpu4WpUSop5EZQVdXMuPMPKXWx395knC6rxup92cpSKVSxQCo4MNEgqoWasrEWiZmAJxoODIFprTNtI231T1BBIItuMXnoqvMd9rgG3bvhXIOZ8SuUaklSmY1vTCtpSpquJIAndhpkXi9xi9w/xjm6MqIqrJa0HotiGIKjczNrbWAc8Uz1PVoCFyTphDABJG53NjMfHfGd4rwzKsWD0mpvzXR2nuwgkgHUwO0EMpFtnOexasZ3xg9WvTcUXJphgE2PNHNew2F+xOLtHidWpl9S0KlVgTFNEd7kydbREb/SLNsIPBvgmkrNmKrNUSYRWsI/U4BOr08oiDAJEbb05xiQFUgaTpW0QIvygWH+p9sHjJRu6cqOdcMRnaD0nYytQqyjVcQSY6QLG8dzhrlq7CUIEeofpItfpG+3T6Y3xYMhp1qYcGSVPNyloLEQSE6c07bYyPFvDLUJWmVNJyfKDPBp1L8oYySpAkKbi4vbD2lFwerTo1Q9SFVCSSZ6BgNyf5R++5xz7Ua1b8LJ0WcfqhjI2JgDaxvthTU4RWqFaOYpmis6n6CoTMKrCQZmWYEx7dNPT4eVpKoGmmosixA2vb436yZxPG+T9F/hbxYVX7vn0eiJPl16iMFBP5HLAADsek3iMbCvw1gVIUQSpBsVNwFVdIHmAi5b3M9SM/VyelRoYy/Q37ySNtMWPYfzR1+I5nKL5mTqGnTDgVKHqpCTZlVrLzC4WBNxsYPGXo91t04QKyqalQOSAdNwFBZgJjeYPfpbGU43kFWsQtqdVQAQIGtZMXAMwZ/y4144hXFLU4owQCeUgSLg2aBfGP4/4rlBTOkIsQqIqem4gxNo6HEzEbeKdXl0sukbQNp263GJctSm8ibnp9MKeHeJqNfkLaKlgC1tX/fpG98XGyz+zG+xEzbvc2HbFaG0PEtR06jqOok9rrHT/D/PFenQJ3BGrYyANII1E9Taw9yMMGyx0EMUUTOosJWB2Um/zA74SZ7PBz5FCYI/EqGASN4ET72G0zc7OQLvhrL08xUzDmr5RpgQ0jSVH5SGsSJJjtvEYno+MK1TVQoU0zOnl/Cyx0gSYkh1UfRIM74yudp8jIoOlQRaYgHTvtcqTEieTe+Hw48mXpU6StEpdQrhRdlMCepEmZJJB+KvHUTpovD3iynlcwg4pRr0wI8smmgoKYsQlO0gRzDUf6Y7jkc7TrU1qU3V0YSrKQQR7EY/LWbz0KFNSo6VCQ1PRCsJMkFnPb9+vbZ/Yv4kfL5lMqzE0MzOgH8lUAsPjWAQR3Aw8aVjvWDHycGL2kHGK4SSoKncFp+dRn+/fG2xl+L5fyq03CPJnoGi4PaTjL5V41NkcqCxCj0gEyd5JO0WuO+LVXLGmVK9ZZhJ6Xt+8ScJadesTCFgTEML+36fjFHPeJalRvLyxLsOVqvqRSL8oiD8mx7RzDPiRXs34hxFyVMaUDGQxVVNpVg5ieboLz3ws4zxalVptT+8UVkQbu24ixC336YRVOGhqhFaoalSQoLlp+DqtE2iTsLTiyfClZyjMtNPykAg20gWVovqHTcMdsL/AE2fyHDc8lKnSoZyi+giPKqvSqFAeYaaiw9hEGMOs14wqZVw9enWSoToVXCkktsFb0OkwTcRAMHp4qeDayKZozY8y9GLtcBTJTTHX8vScTVsrWoCnRB88OoL0KgUqDaYmDud4F/qAyOP/qRFNWzTmpVc8tJYCqdgAJuYI5j3tAJxh+IUmOZYrtpV5EkwNSK2kRaac6umu9sHiTJ5h6OrJNyCddOo0PRU2KqzWCGCJ6TEiTi5wbN02zgNSAiKiurgcr876YgMD19wLzFqk52FzjGSfLryLqITzaV4nc+WZv1icZ7Oceq1KWp6YpqYgqzM4k7jVCi07jGx8WcepP5ehgdIZiSSOUCYjY7fQe+M5xngZrJSXzEpDQt2BLmAJ0Io1NtvYA9cE6SQNmadOm36/UGI2g6lA9gV6Yg486+YxDgLVUVRvYqtz2JKHbqVE2mdE3hbL2RjmnOsryrSQE6QSYcloYG31vbC3ifgSgyhRmK9BllR56K6xEETRiBHWO2KlhtZkqf4KgD0RaJMgKFB+BufeemNBlirEFVB1CwsZFwY/ULAyRpt1xnuB5etl6aLmAGBGkVKfPTLKAoJBjTMFiGA3bsMOqPE/NJAYqDMXksekmZMdhbpiLRyuV8tGycpiNOkSQCJnq0j3G3vjM8eoq+VMQGFRNOoOBIdVnc2vEAb/wAmxqVHYqJg7hZ0gbn4HXC/xA6k0cuoLgMGqXAgcxEmIBLERAkhTvhkgyI1OtLNFfxFmZ1KlSSEAcwdekAzHt7YX5nPOrtQAiopIJO0AqNRJ2WGBtPUb2x5zVQU31uULM4JXdZaUW5uwKXmLEHeMIK3Fap1BLny0LlULMYDqoAW+rTG9lvg1yZpnc7E06Z1OINR4BIB7TZT2W8btN8VKNI+RU1DSpEASTYCYBa5uJk7lm74rZak7LBVlAEHWsb7kBuvSZv3I3h8QccVaRAMFhoVbdfUxgnbD0SHjviKtmYiRSFlQb2HWOvv16YUnh4KyVidrET+3b4x64fqkFH0x11QL/Bnp2OLlSsWjYnqZkmdxJvfD19Bn85wu8r9Qbg+5sMSZehX1Ki1XWYAAOoD/t74c6bfzOK+WqaKiVAY0PIHf2/vth86C5/4XrNpco9a49danAHeJB/lhhlOALRpuSFBknQjBmE30lpCJ/nMxsDjrXi3PZenlwAia6i6hYcqkTPzjltWoHgKCAuwFl6zYdLz83xHvkbZLJ0NVN7DVuACTZHMgD2CzJvcWucV8/nKYpEKWqM4AYsOVJJYjmEz2gxud8T0KjZes3megkuDdgjzaQIkSASL7KYMQTOcLRiBUq6Fa4flIeAbq8aY+v0JECt8nChTRK9eUHqZLMTHtAAB23J6RjY+CKNRs1kBAnz6TADoqsLn30jV8Ed8Zqh4eU1AKZapFyI2F9v1C0FoAHxjtf2V+EHFQZutuBFMTIEiJHSACbix1WkAEmV3ZIXTqH0wYkwY00gYhzNBXUqwkHE2MtxbivnVzl1cqqqGdl35iVAHYWJPsMGV1DhB4lz3l/8AlqbMfMu0cxWnBta5nsdwwF5OL/AOFk0oUzSUWtDXgnY7xzX2J6zZDwgvXzFWuNEs5UBykaR+XS+9+W3z0xpHZqlQUaTRpIMISBIu7Em7XYC++w6kcvbUZ7hKOkaoKjVqG3QwehUiB+2PeZ4BQKLULskQQCSYKX+Y97fS4LIZUq0AWlhYC17ET8R9cV+I8zaQjNKkSrKrI6kANuCLMQSJMdDgCDI5Os2o08wQSLhtUgwQGIcW6X6xijxinXLBWWmxBE1BplQIJBuB3gReIggxiwazI6rLT5ba3AN50AgGLMW27aiROJKlQcgUAi5EWiTvcyZBv1Nj2OKInXgb6tVIDWiuSDLF0n0MTuTPYb27jHZzPjI5iQuuk6CpTB38udJpGdzTcyvZWYbBQOjZ8UTT84N5rIyhgGbYmI0rM9TsZk+xGK8a8GFei6wV8uqlSP00qxCVEG9gSIgwI32w5wNpch5lZ1qMB5tRJpoR+FSp6jFVl2JMHSt/zMZETpeCcDKuzHmLXLPzObzzMPURtNgew6r+AhKlB68FHEsJJC6EHIsenQKYA264e5Tiquo0mJ6zAPcT1b64jKnFbNU6QqktSdrSWXtJUxBElNUETqANpBxn83wSn5tIs0qcwyhixiHpB6YLMt0LFyCZiQNxA21SktOapI0n+ImlSzTABBnVudpMzYA4xlTPZao+gvrp1B5QpUk1HWpJSpq1DyWUmNTRHWBpbDx2QY1KFeoH5QwBYtemxJ0KriBykLAbmIMiZsV3iPj9LIinV8uo9B2K8hQlHAM02DDYggqZ2Xa12ud4ZmqpbLV6hXLBZ859OpUiCrSdLySBMkXMiYIzvEcpTrLmckMwtdWpjytJQhCsvTWUEAqVj3FTpONJr2K9UfGhqKDl6ZAK2qVCvUXGlTdhp2J6mLHH2j4izFHVTCpV8xRrWGVtenSa2oTYn8ukiBAG0ZCjxTT5VDLH8VgFJsVmJJINiovc9jjaZDKBBEh3mXaxLH3HQdI2+m50ULKlMlZc6usLGiR7CQxt1/ltjxmKRCsCWVDBRrXVtBgAxq0kMCov/KbnEMuCSaaaAbke8md74TtlGmCLdzioK+s5QmBTYxPK8T+KQAIZbFY6TEG1zjxn66OQlemWa/rDapMnSGKq67bgspkHviDN5FiAYsZgsyKDG8amEj4nFUPUproFQBWvpRjGw9o9pE9pwEo5nhptUoOzU19SE89MdRKjnHxf+uPuVzitBt8Xt9e+NBkDCjyw2gA6xALajsU0mYBBOogABtJkG6fi3CGp1g1ISHJDLAEEgxANwpAJttBE2wB5mRqJ3n9vpj7w7ItWqKiiZMD3Y2AH1bfpiQZNb6+sEqth9Tb95+mOq/Zn4PIK5msoUKPwkAj/ADkfG3XqcImb8R5lqlVr2B0i/wCVJRfiyg/5jihl1gSR/c4a+IssaVeoogQ7b9RJI/rhZkMyalR1YABNBGkmGnVMz2jCMryXClqZZWmdV59xbf6QZwly/A6il9Duo35GIBJLbj409MbHhnDjSpCnAgFo/wAJYkfyOIK1NRUNtM9ZFwLzAFt9ycMM7R4ezGKlWo4nYs+md9vSb4/SHhbMipkqDgRqpqSB+qL/AM5xwsVqbmVIPWRcWMb47b4Iy5Th+XU76A3/AFEt/Q4rHsqeYMGDGiUdc8p+D/THPOFSlWuzKxeqGhhp0KqU6jBCCZnfb2x0V0kEd7Ywiq1DNGnUHKxsY/KRBMz2JxlntWKl4Np1GppCKULkk9hJYzeXIkQNhG/TDvwzm0q1QF9VNZc9SxGkCxvC79pGEPh3KgVKtGoWD0mYBRrJKm+06fqQdsNVdVenHI0HXAMEmWSe4YTfaAe2MuI0abO0xJsCzKQJHUf/ADhVRrfiVAT0UCJ3BqatvkD/AOMV8vxTS3NLAyYBcwIXSOZQIkGDNo6zOKWZzhGg6GWN+pKyWcjy5LCFI3mWN+uFRFzOVDUr6ASqIug2Bl3AYm++lOUb81TrfDKnQVhGyIhmYsSIFzsQN/oO+FMavMIUiobkEEBVAUA+qLQDHTti7Qz4OS21MwKgTJZupJnruT2w4WiDLlahrGCp8kAco5mV9T7C6mUaQP8AikyScK+ML+BmpYmcsxZoMjQZkA3sRt7e+HrZnXqqOpUiKaIBfQEVmmTJBsYtAjc7qa+ZNWlXqdCUy6i/pDangnflVxggrO5Ou2qpRao6jSmlEKaWqKKYA5wA2qGIWZMAgNaNdk87XRRlaZo13p8pLs7tE7MKSr5YAtLCwiTa+e4Fwqkrqauaai2WIp1gG5alASKRcgqFmAF3kaJBscaxOMAH7pkqf8M6GcgaAbAws8xE3O3bDoSjwbTqLNalSpGzE06jkEjvqVCINwZMG84s0c7lcu7ZagQ1UUy60zUbnFzAZtXW5gEgGYOIuL8KfQtAM9SrXVkLux0U1Cguw3IaCAu8TPTElDhDqpRaVJEEaIlXWBEE82oxbXY7mxNkkr8dcNfN5ZKTUzIrUzUK6YRQeaC9nN5E2MfTGbOVNLML5aLerR9L0ySo06XOlRANx1J5b742ud4Q0KS5WCuxbTyk92hVuLACPpOMdxivTpVFqE+Z5OuuxYsQq04YKJJs1XyxB3LYcu+AyngDgAbN5uvBIp1GpU4E/mLMfooUdPX7Y3xyMmfUdlOoNynpIEwD0Mx++Ev2XZQ/cEY+uo9VyTIMsWWZ7/hrjdZbJxqO9zv/AH/cYeV5OMjxHhdWlURkhlZAWRhu15g77gbnr0GFmaz5aAMuVY76isTFoifj643GYpExqixiAdg0xP1H/qwrrZE6SAATO0TYfO2FDZOjXp1YoVabAqCUdINiSxDKTLR/yyY+MJ87w7Q51RHcBrg3uInta2+NxU4doqLVE2btteSDBFonFPPUVghaZ06QVY6egBuoU+9h/LFbSQcNpCQ9NgQD7j6Ebz7YsZrhDvSamupWvobXzBiAym1luUPTl17ycT1OG+S61UjTbWO6nrHcd/bDnNUkkEvB0xFpkTcSb9Le2A9OKZjjRkyW1AepyWOr/CTA+cMeC/aZn8qeSu8fpLEp/wBJlf5Yrcd4co4hXVrK1Vwsd9UxHTeMR5jJU06gbDcG1zse+NdxLa0fHq5+t+MoSowi0hSRtabSLdbgd7WRrosWUEjcjuFBFr2sf3GOW5LMmnWWoN1bVHxcj9rY/UGZ8AUq1JHpMULKGg3FwDicp9CVz0capFtKmWgtpIaQBvNu5xn6yLXPLIpk6gNtRI3YbxO09hjolb7O80GlVQ7CQ0WF/wCuLPCvstqT+JUVFn8vM3c3NhieRtk/BvhNq9cUhJSzVG/SoPpnuw2Hzju1OmFAAsBYAdB2xT4VwallkCUl0jc9ye5PU4vY0xmkjBgwYoDFXP8ADUrLpcSPYkH9xi1gwBgvE/Bvu1anmlBdQvlVd50xCtIvPv1vuSBj0OJB9NR1UqBCxYhdUAqfSLkWJO467betQDKVYAg2IOxGMLxPw9UytTzKSedSH5DutwYEfllQY2/pjDLDTTGvdB2YsvluFDMAdLCRJYLzAgG52N/bbEVerTYmGGkQH1OhSCSvMhJgFhHoGxvtiPh/FEqLVZm8uoTAUMVaDaDsTf8A91jERGmYp2bWZ/I35gwvMkyWuDDSPaTjJa3lKFNS9HSdRINPSrCbEn1XCg37drRixTquuYKIFFmJ9KqDIEiG1mYF2gXNzsKQYMyVahV1Hr0poJutzpMGxLD9sVH4grk06KM51EqUiYmTzR9DvABNwSAwt50ojaI11CTG+rzCZYmVsCTMg7RN4xPm/B4ahSQs6LTBYuj6OcwGY7giLf8AUeuJcvkixZmqTWaUDJBFH/DqsxH1g9ztJV4EGITMVqlUa15C3IUkDSyrG5MkGQYjY3cRWN/+nGuupG+8tT1U3p1JD1KB5SsKdJqgQA8XhRYgap+EeJ1y1Ty6s85VErqp51sFDi/OBYmxkGQca3xHwbKiqtUnysyYIZAxLRaKiIDrpkcpLDbYjHil4MpZmhLl1qSQKiMdRX8uon1kKQJIm2+L1stqvFeMM2e8un/wKaXG+uqZIPtoC9zIjDqnxoBA56g/0J+u2/scZ/M/Z3mVZjTr031RJqCoG5RpUyNUkADfti7T8DV9Sk5hVABEBCYLAgkajAses3HWThXHYlLOPeJuXQpLVGsqASxJuIHW/wDTEg+zTz8nUSsdFStBYCLRJC2gHm5jECbAAKuNVwfwjl8sxdFmoZl2u1+gtCD2UAYdRisfjK5OW+E+CV8tQ8nMfxKbuJUjmWQwYGOof+R7Y1uQaFCkzBPzvMH4nFzj2UMrVUSVEH43/wBx/mGKeVOzTJa0ATAk3J3gd9r4nPtWLznqCkHTZo6exkdLbYq1HbSfLt7xcjab/wB3wwzwMT/XscQUAdwNrX2N4I/v2xEUWgN6n59wQ0kf9vphfVUkwQB8AC15EgT1xqK2QDemR3E/64oZzLkATtPfFbJlOKZeabAgyRp7XNrd7nFuvlQRuZIiALRtB/ff/bEudUFwe209WH+0T74+ZTJNVfy6ZKs4INoj9T2tAHaxJHU4ZVxPP8Sovn8w7zpNWq6npq1WtuBFva2Pj1EampCi4swiAQoJUkj1CQcbvxH9hVdG1UJdOqCNUTNpP87/AB0xmcl9kfE2qFfu7gdyQo+ZYgftONeEWs9wrhjZvOJTQEmo6rt1Nunf/fH7Cy1EIiqNlAUfAEYwP2Z/ZSnDprVWFTMN2nTTnfTPqbpqgWJAFzPQ8UQwYMGGBgwYMAGDBgwAYMGDABj5GPuDACriPhjL17vTWe4sfm1p+cJa32cUiZWpUSLi8x1ttjX4MT4w91l8t9n9BfUXf5Nj9IxS8d8ECZBxl1KAFS4pjmZFYMR3aw2MzO18bXHirSDAg7HB4wbYbw9XbyECRS0hBtqaHqcjjdXp1OtwQQ9+2iQ0aKMKjL6TUbVpkqPUxAFxN7Dc4ytfwHUylU1cmSssGIB6atWmDYieh2k4YcK4WVirUR6ldtQYu2ooCzPpBkgJJsBtbffGN45V2vU+HDyWZFdXdjUCuw8waoHMZMgXImYsOkY0GVo6VA/vaMU6OQmp5jE2EAdB3PcmO+GIxphPaa+4MGDGhDBgwYA8ugIgiQcIszlGosdJhT3Ej4+f7g9H+PLoCIIke+Jyx2cuiDLEmFN1I5mO/W89b2iB/pixRy+kEWgmRH8/nEtXhBBlCPhtu8A9L4qZjJtIJRpXYi/1tjC4WL3HniDBfzAb+02kx3thDm25hpEzsTIHT9Xuf5jacO83lGdY0N7GPzd/jcfXHyn4cZzz2X6fHT+uCY0bZgZYubKSxIgROoH+o/8Aabj32vh/gnkJLXdgJO8Dov8Auep+mLWR4WlK4Esd2O5/2+mLuNccdItfIx9wYMaEMGDBgAwYMGADBgwYAMGDBgAwYMGADBgwYAMGDBgAwYMGAPkY+RgwYm9m+jH3BgxRDBgwYAMGDBgAwYMGADHzBgwARgGDBhB9wYMGGBgwYMAGDBgwAYMGDABgwYMAGDBgwB//2Q=="/>
          <p:cNvSpPr>
            <a:spLocks noChangeAspect="1" noChangeArrowheads="1"/>
          </p:cNvSpPr>
          <p:nvPr/>
        </p:nvSpPr>
        <p:spPr bwMode="auto">
          <a:xfrm>
            <a:off x="77788" y="-890588"/>
            <a:ext cx="24479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0" name="AutoShape 4" descr="data:image/jpg;base64,/9j/4AAQSkZJRgABAQAAAQABAAD/2wCEAAkGBhMSEBQUExQWFRUWGBsWGRgXGBYfGRoXGhoYGh0YHBwYHiYeGBkjGRoeHy8gIycpLSwsGB4xNjAqNSYsLCkBCQoKDgwOGg8PGikkHCQpLCkpKSwpKSwpKSwpKSkpKSkpKSkpKSkpKSwpLCwpKSkpKSwpKSkpKSwpLCwpLCwsLP/AABEIAMQBAQMBIgACEQEDEQH/xAAcAAACAwEBAQEAAAAAAAAAAAAABQMEBgcCAQj/xABCEAACAQIEBAUBBgQEBAUFAAABAhEDIQAEEjEFIkFRBhMyYXGBBxQjQlKRM6Gx8HKCwdFDYpLhFiSisvEVF1Nj4v/EABgBAAMBAQAAAAAAAAAAAAAAAAABAgME/8QAIREBAQACAgIDAQEBAAAAAAAAAAECESExEkEDUWETcSL/2gAMAwEAAhEDEQA/AO44MGAnABgwo4t4oy+WtUfmiQigs5+FW+EVX7UMupujxbqnVtItq7/tbvifOHptMGM3wzx9la0Q+mQDLRF5iSpIG3WNsaGnVDAEEEHqNsOXZPePjNAk4hzecSmup2CjuT/c4454r8XVM7mKlMVDRy9PpJXUOrk9p23FiDhXKQ5Nus/+Ictq0+fSnaNa/wC+L9OoGEgyO42xwrL8MFdUWjTL0S4p1KnKEQCNZvzSQCAQCNVvbF/g1TM5Cv8AgV/MpmSaFVSCw7BwSur6LJE2mMRM+eT8XaMGKvDs+tamtRNmE33B6g+4xaxqkYMGDABirW4lTU6S6g9pv+wxW41n/LCgAksdgCTF522sDva2EeU4uiJCItMJKxphiACEPOFJMKARFiwuQZxNp6amjmlb0kH++2+JsIjxNKjaSRr0lg4gaRzAMCxvt0mIviXK8dX7u1ViDoJBKixI2j3IjvvEnfB5a7Gl7iHEqdFC9QwB2BJJ6AAXJ9sZPM+Nq1U6ctShv/2As3/ShgfucVED5ivrd2AP5YYaV/SoNp9wSCDcdBonzi0kAUBVHQf645svm300mBHU47n5DFdAH5WpQDfv0Mdj9Btixk/G9RSPPpppI3RoIv2ex+Jn5xdqcUQxrJCkGRFo6g4RUFDRAbQZKFxeNv79iO+M/wCuW+1+Ebnh/EqdZdVNpHXoQexBuD7HFrGHyqtRqCpT3sCOjDsf9D0xsspmRURXXYiff4PuDbHV8fyebLLHxTYMGDGqBgwYMAGDBgwAYMGDABgwYMAfBjCeNfGZQmhQaG/O4mFsTpETBgG5tb2xqPEnEjQy1RxuBA+TbHEIZnNTSztqKwVuzDnsRJCc12IA9N7WzyvOlSG1LgZID5ioo1NbzCFEkOOYtIBYGDOqSoIAOGmR8P06lMUcxRFKoJIdKh55PMwIMg+ksjra0SIwtzmcerQqgKSqgoSV1LNxCPtVPSAJ7wBjQ18ropolIwaWkU/MkhtC6IeBIDKSJgwTMGIxjbYshrcF1VnoJTqGog1ax6OYMiOWZhBgFdJY3U2IuffB/FtXI1ijJUKKfxVeF0LMcs3LAadrNIi5Ol1lOFVCazM3PWKEqpYIgRSPUx1N6pNhYKMVeIZZMxkxVQl9BL0qgaanlhgwUzzKpAJ0HmWARcRipkVVfGnE6tXMXZQgUNS30MGB0uJ6hrHsQfbCnwfnqdKjTNKmEqsER3XTqfVJIYgMGUzM2JDexjytYVMhqgE5WomYQI4C+UzDUhbTGkMFYqBYEjre3w7JV6VFTQp0Cxa1JE1cpsIqO2pyE0tExBgCQAVeD0dniZzLEK2kRDOvMSTtBWxIEG5mOkGcUeO+HamYqBDURsugBUC01Jv5y3sB6QJm9iRGLNNS2XCUTTpvdaZVYRSZaWQTyxMkD3xrOF8CCIC0yTJJF5iJI/UR+wMD3z3rlWlXw7TqZaiKNJQRvJBhbbADb6n6dMNVGc3LCO0KCP3/ANe2GGXoBBAH1wVc0BuZPth+f6nX4oJnszTP4iBl7ix+SQSNvbDAcQDJK+rYA9/9vfHxM4s6djtinmssFbUPe9uoiLDbcx74r+l9F4qYBzQpv5VGvTqU0YCrqhTfVylWUmegCnv7D5FqY0LlMqVWTpQEAaoJgeXEtF/pOEtXjDZKq61FjJufMSqgJ+71DZw6g6jSYnWWHpLmbGRqeH8V8xdaAVUIkPRdWQ/F9+sTjaZS9J0VV+J1KRUeRRgE8qgyF2JUtpA1EgRBJuYIxDVqEZaoRCtUrCIVdOrVrMKZBWJv1ueuGvG+NUaCF8wyUBEanK6zfZFAJY7REna2Mzw/xD97rVXdfLo5bSFVidY1qrguAf4jBhy3I23nE53/AJp49rOYpsiq95ESe822+cNaGS1KKtTlPQMQAL7364p5Z62YjROXpTuVBrMPry0p7QW2uMS5rgFAv6BUc7tUJc/JZpPTp26b445J7b2/SX7zTkfiUTcAguhMkwLAnr/XHvi1BoVgFUTzDTudgVJPL+18VT4NoAWpI3eVE/Tt8YrVPDZptqy1apQMemZpkzaUeV7i2K41ov1PNsMPDGZ5qtPpZx9bH+d/rhDT4wfMOXzCqlUAHzU/gnUYGqZNMkyBPLIN8XeBZsJmTrVqf4bE64B9aAbEkn6A4r4pcck53cbLBjnnF/tMOply6FgJAaLE/P8At++FVH7S86rc1HzNyVETAEmBBJIUGcdP9Yz8Lp1jBhD4V8YUc9TLUjcWZTuD/rh9jSXaBgwYMMDBgwYAMGDBgDK/aG5GVEfrG8R9ZIEX6kfIxzPMtV8mEdopgJWAQsyKRS1BeY6iNQaSdW91gE9V8cZHzco4if3626bXi+ObZbJ1FyiVKJ51ZqjqDoLFgabSaSAsyzImSpgyYGMMuMquXhPnKGjKmhRQS2mmtqSk1DZQ3lWDH9Mlo5joAOH2WYlYqEGogFOo3NpNQINRAsSpkMCAPUOuEvCssKObrVcyKVIIz+QdQGpmjzKiiwBKEDYG7WMziTw1xOpVq5vWYLstdAFYBUk0gw1C+oBW67+8YixR1lKZalFJlsCjm5B0hlakhP5gwuxtIO5mLNGurSFUCeWNMSBtuLrzf174VZTi4VWWCzJUKNYLDFGqNuBIF2mLhxvsGWacJJB08jAExYw0E/tN+xxIYfL0AuXzRl2H3Woon0gQAuk2PQdI7E4acHzYNJWcFWN4LHobEGB+oCRYdThd41z65bIKqKCz+XQUEbxpd5HUABR/nx64f4ipKy09JGpA6QT6TPL7ldJW2+ieuDKbio03h/KjzW0NrVmkLHoBJcrO8EjrJAMfG5p0I6n9/wCmMF9n+cDMW0NTApqxRhzamO89evv3jG2p8QBaxkHYjaL4iirFaR8Hc/yx4NITH9/Hvis9T8EFrjrPe8fF8W/vSkkAyewicSTxUYft/Tb/AL4hgOIA9N9+vb9r4KqWJ+kC8Ae/U498PoCmkk3a7H3NuntA+mF7NTNFAFNQQFcEFgNzsb2s3X4wvq+AeHlzVakwZpJKu6TNyT5RUmY6zg+0YqOF5mRIZAnyWYAR3uccSyXhWqygeZU09RrYLEHoTHY9O2N8LNcps26Pxd+G5WslPJU0q552CU1U+YVY21Vqj6iiQbiZiYjcWvD3DaKtBPmIGZmJF6tYg68w435h6ALBYA6nCTwT4bp0WqsqwwC0RETqrGDEGNXlq15/MMdCrqKdCmwXQKTpYyIUuFIggflbcYeVE4WqVRUUEGQ1wf63/n++PmTOlWZjtc+wJgHuBA64l4hwJKh1BmpuP0sdJ/xJ6SJ+DYXkCPnA8uyo/mGXNRpImLQqxN40qMZ345PY8nv74oIAZb2AkT32+L4kV1aCCCDtFwR3x9qZFdQKwpBLWVTdtzJBMnuMUMplG11NANMC4HL5ZYklipX0kncfXqcLxno9/ZdxvgAq1FJuA2oqRudOkT3Habi/fCfPcMBBp1NZK0yVYE66lAHmp6hs4gEESYt2xqRmahu1Jlg6W2t7i/Mv/MP94zpqa66BqsaPxFAKgs4/UCdRGkxEAYqS+xuUiytfMeWfu9MU0S3KAzkg1JkkFifw4+XTocfTWzQTWuYRhveLWPVomCQd+hF8bNWWkURVhYEEm2wgE7mFtfsMZehwylTc0QRTK7EdYEqWA6FYvt3icGxpQ4PxhKOaFSpSSjUP/EpABagkiKgAuQbat5MXkDHX6NUMAQZBEgjYjHKc1w8QaVQKjbo6mCzAj9M22Pb2td99m3GmIfLOZNP0k9V/cm8g3M741+PLnSco3eDBgx0MxgwYMAGDBgwBFmaAdGU7EEfvjlXiLh9TKu5WdDTqMmFLFQWgKTDb2/NI/MCOtYTeIeHK9NiRcA3+l99xHQ2xlnPasXOqGboZikPPpK6sCsrPmKAdMof+JBEFgSQQdxvepcH0vTqLmajNTFRTqVSHV15FZV9Ol9JIG8bLjIUeL5WrXrKmukwHNUC6qLKtpiZQaiLQykqIGGHmsj3ztISCSpqMrQVRVPOmowys0R1AkRjNZhRbTljUYeW8ua1Ic+io1UddwPKix2UqTti5m6Iao4ZgKSFmckjQVBRxfddDhpixDReSMIuI+JcujU6tWs9VqYP4eXpu2sE6gr1HVVZAIhSLRO5MY3jHijM8TbyaYFGiD/DB7RLVW6gC8ARsINsPx2W17OcXXiGfD7Zelqp0tQMGQSahMWJMG/Qjthnk+KpRdA9SmAVe7uoG6x6je5O5tfvi5wXh2gQiqDYFiokmIG/p7AC4B33Aa51G8s+bpqCSCGGpeo9LyIPxuZwr2an4S8ZUBxNV81WasfLGiSoF4BaADsAN+vfHS83AsBfbrtvjhPifw2UpHMZVTSK870wZIVTPmJN107lZ9wbEDoH2ffaAmepBKlswghwDGuPzr0OwMe3aJnLDjcErb6S63IAFoOx+QPjFioy0V1NebzbfFdqQIJJ6HqN/2x7TIGo2ur0sq9AB1vv3xipHS4q5/h0tQ3F7fW39MMsqDExHt+9v3x5WhF9Uj4H+mFPibxZRyFE1arz0RBEs+0D64cx30VrO/ajxW9LLINR/j1FkelfT6iLlrx/y/GMxmswUUQVbSVvrKrpDEXKE7RsbE4U5fOVMy75uvHmVuYAzYbIg7WgD5xJwzMtSos2ZQNUJgo2yKApMIjQOYn1SYv1xpo5w2P2e12qZaq1ONX3jRyn9NGlBlrt6m3JuxMtEY1/EKjaKa1IUFwXmI0qdUTO5IFgTv1i+I+yzjis2cpn8rU6yhVAs3IxAFolQT846DVh2j5uYMd5B9+mDLsos0c6GEg73xSzfErnSeUTqPRTEyzEQqx1uZgRilGXRpVjS5tAAJh20yQFg6oFzAgX98eqnDwbtBayogY+WG3lVDeqZbVuJ6ROIkLhCvGG8wTURBqghwZAEzBsGkAMpFtx7hqX5rE2GoekKZk2wm4lxQU+VjqsGJWmxTy5jUxaySQ0Ev/2lbjEa/MJU8rIgBYorCATp3YmQBuTZdVsPQSvxnzVgGAwsFJJjqxgSQxBAA3iYPRVk67PUkkgXTl1kQL82hxH1Sf2wtzfFGN6foZmPuabSVPKCYVPzLqgCCrqG8url+KMH1B0M6YbSNZmwBMkOCZgqYMflgot+hGsrtBQG/KDv1uNj84XUuGzUqPUYaCwCKFluVVQksfTJBNgd8UuJ8aahXKtSLUkCJrSCVYAatSkXho9M77CMLeJ+IWc6ctXIZmBj7u5JFpAcgqBEm4vPqGI0Z7xenlVpM1RVQAEXJEkgSu43AiFgkFgI1HGWyHGnyQbMquuCCFNtQaFOypG9hpAEC2HR4UqHzHJq1ogPUKlgLkhRAC2Bso6YzPE61Coxo1ab6SJYJUClHgQdUb/miLRcHrWN5GnUfCPjehn0mnKuPUjRI+CNxONHj8/UKhyedTMZcMtJghC8xFME6NLz+u5BJ7i2O+5esHVWGzAEfBE46cctsrEmDBgxZDBgwYAMZr7Q88aXDqxUwWApg9tbBSf2JxpcI/GfDlr5KpTcwDpMjeQ6n/tic+jnbmPDOEChBSNL7URBViI0OT3Ubd5wyqcFeqBEz1gwF9P/APcf4YmcXuCUAxLmPYdAOg+BtjQ5ahp0z1Ym094F/pjkrVz/AP8ACrS48w0qoA9J1ASB1m4M27iCR0EA4Z+IfPUFz/x0AVxcHmg86zeCZAUXE43uZy6+bWvuVIjpKAC5FvSbfGIMxwxWPOBNoO4H++HM6NMj99AZqbwKguRI0spuHWN1IG8DqLEECxWQsUGnpqO8yR6rxqMsTHvhP49yzUcuKy+vLvokGQaVS2k3mzwR21PG+HvA38/8WASNIjbpq/1H7Yr1sknEssVoKzAAidQ6EGSRvBtI+pxx2jwypTrOKbaRTquFImSQdIuLiB/U++O1cZ4jyNrIphVZmuNgJO/YfXGB4Bwk1KpY3qVy9UBpsACQGINhJI23f6YrG8DW17gf2k5+mmioqVwBAckg7SDqXfqLAEEDvjS//eakFg5aqOkQhn6moP6YzWVWoxpfg6RVUEFrKjXlG06iG6gEXF+lq3E8qKdRkqoUfYAggMTYMrEDUPjE8fR6O819ubOCtKkKIEDVVIJPsFW3a5YAR12KAtnMzXNYkk/rbTyg3jV02mF3mcKOE8LNSu7BCqyVUwRZQFme52iOp746B5XkqEQ6QvLcQuruffb+gwZWToSMu1LMhpWs409VdiCttweUjT0I33x5qopUoQtGpJ5lWELbywUAX31Lt1B6awcN1Dqm8+4JtPT0xv7YT+Icgr6UklrtJ3CibjpOqNvfEzKq1wynh/jp4fxNHq/wyDRriZPlvYn302YHqAO+P0Fw7MgIQG1MsGRMMrbOJMlSpkX6e2Pzt4sy2qgCf4lEhGkRKMJRua5UNYezR0GNj4A8dLQ8qjmGC0mX/wAvXN/LDGTRqGf4YNg35bXGLynljNM5xXUGyv3hDTZQNIDCe/Mbk+q8T02+lShxWkiMjJTpVE9SspBCEgMxAALrE3BMwDjRU640ggiDsRsfjCziOd1EeSyecAwXWpZTFyJF1+R364xm52vvpV4S+Vl6lNvNaoVZndwZ/TCzChQAIUCIHa1Xj3D1ZTogKZ13gKGg6yW9IRlVv+XTbcYq8Sr02n78mg6Y1UKdYEAcxBcWdYGy3EE2m3jK8PoVHUijUdUXlFc1PKJBBVlFQamYg3LqY0gi+9bveyLshkKmYZHYOqmHQAEMXQ3rIUZfWOaJ3XV1UFnVoU8vTqZnMU3iiPMCkj+LaEEWYsewHuBOHOW45pDtVOiku7ldKrFtI/UekCbg9CBjHeKc62b+7u4H3ViVCGRpqCZL9SxUgrIgX+cPd9hS4N4jpVtTjMUzUe5Djy3nse4Jm8GOUQQDLSpxQU0l3ogTu1Rb+kyR8lgRPQROMdxXL5PSNdJnOmIOmWI3YQCUUgatMnfoIlZRqU1jy6OXQwCpFNHaSYgl5It74qSUjPxF9o1JZSkwrsSYYr+HTJ+n4kAW+t+uFXCMwIFRm1lyGZjGrVYzO6n4xcTNkSfIpusjURRVQGi/pA/ecVa60GIdCaBBuFkiTAELYHeL6d7nuanoLlfNGpUWmmqQGZoblgMr7T6Aw0j/ABHsI7BlfH3DqFOnSbN09SIqmNTCQAN1BHTHC6KMQZY+X6maSNZAsSP0gbKbRB3wwynAJDNUppocJ5ZLGSIZjejUBWex/TtbF48IvL9D8O4rRzCa6NRKi90IP7xti3j80UOL1MlmB920UWUAlkDhfZGkkPI6N++O8+DPE4z2VWrADg6aijYOO3/Kdx+3TGsy2k+wYMGKAwh8aD/yjdIIPXp8e8YfYpcXynm0Kid1P77j+eJz6Odub8Kz3Ko1RM3OxKgkgmLWBv7fUajgzEAExAA23k3g3PXGF4fmvJqPl6pJMErZp0idtoYERAvAO2NRw3iBproeXp9HAJfc2YdT2I98c1jQ64ZktKFqjFmqnWYGwgBR9FH7k4+ZrLoQdBJE9e/8r2gD3k7Ripk2Z2hHldgSjAgAdTq7e3TF5MsgEM0ncf8AwP8AXEKc++1KktPh1WZGtqYN5/MDb4APTGf8NeLadOiA1UTaQlOsWkwgA1IqzJAkkfOHnjDONnc4lDLuoXLc73UanIjTEEFQhM2I5hY4yPE+G0svWDroWWprUpgyKbmqjAqAfQwQ2PpKkbEY2xnHKTXNcQbNuJXy6IUu2ojVU0kAatPLpkToUnYaibAabg3DjSRnn8SpBj/8abqneSYZv8o6HCHg5RayAimCSSAqgToBcB9IEkFd7zAnD+pmlUO9R9ICyzEjlBMTG8xMEnfC/IEafiVKdYXNPXT3MaO0TBKkAx7z74rcQzxbk0JDMFIMHSZDC+ytMGYGJMhkEzCrWJZEIKrTV4BUEyXgwxkfviLP8MpLHkU9BJLFaYAQkfmeNwBbexk9ThGQ8I4Z5Q1K/KV1aSBIOpjvIvJjuYGNQlU1AoUxO7G8GZkjrBHfFHI50FZBWCpYGRfvY2sd+0e2GPAMgEpsNtbu47AMZVRPQLcYi9qlW1oDREnuQD/L+X88I806lwd2KuGJmwLKV325f6Yb53PCmVSoP4hKr+xN/wBo+uFdSkFDEmRdieyg/wCggYSmU4nlY84FA4ZKcqTGo+YN2tAsLz84qRQpA0q1JqdJzy69WhWixVj6SextuZGLfGK4lUuXqNrYbkUl5Um0Asxt8Yu/cwaUgykQytBBveZ37T03xtJxyyt5QcG8SZrIkrla6VqU/wACrNhvyidS27WvscaTK/anRSGr5fMUO+lg9OZgEarqL9ABfY4yHDeCKczTj0n06jJUEElPcCJB9yOmN/xTwqrUZYWi+9h3ttBAP0wXXsptVzv2m8OqMCauYjqvkWJIIuTImCRt1xTqfaqmqcvl6rfl15h1CCYBPloAGP1+mEtTwqFaCvWZiSSbze3xPTfF7KeH10HXax/p3O30xHlJ1F6vt6bOV83UV8zULQeVI0onsqiw+bnF/wAQcVVaBo6RptUbrGkWjsSZ+gOG75GnTOljO0g/Hfp84w/Hs4Kj1dJkK1NJ35RffrvHviZzR6Ll1MZJ5jMsCdj+Wx2/mZvh3k8tRQQ2ktuZJCr86Yk+wsPfpVyWXAUOxABMgDbrv2AIn4GLAQNyllkm0d8aJQ5wMQtJAAHJ2PTc3YyJ7zYThXmTBBVi5jmMHSADFp3EdcX862lYAgnl1n1bSYjb/TpfFGkmoQQxF5C7wMOAy4HUpU1bWiVWkELUUlUUbADXpJvu4jFupmUqVSRT5QBKgwsz1IYabTYRMHpvnBSIeRsVQXjSCbySxiRAsd5MG2LFCuACEIdiT6VEmoZn0gggz0n2w01LnqlE1agSktMadbaWYgmYAhixBMdDG1sdF+xlQrZpVun4Z3BEzUFosev7YxPDeA+XSBa59TEmVWTtsLAmNpJHeMdg8BcB+75csy6XqkMVO6qBCKfeLn3YjpiseyrT4MGDGqRhXx7i60afQs/KiyBJPc9B3PTDTGJzLefWeo0MoYolgdKqYJB/5jMzMwOwxn8l1FYzbLngbVqmupp13JBEeXfcEdSQBBLE9fTJt5BayOdWljIOp5BMAi8Eq2wv7nGhy9AaXVSAxYSOukaQN9/zbd8WKFGGjTy9PUBHvAgn64wuTRDT4npjVURQBMC87WteCZ99sZjxj47ak9LL0qdRBXIXz2BgAkAimLk1IOxFrb4brwkU8yzAaUZRJm5YmBFr7xiPxdwQHLVGC86jzEa1qlMMR/6Sy/U4WNm+TrOcC8PUqWWq1S0aSXbUCZKidRM87Ezfb46umybtS0AUubS0mXbQ1w4pMqqxEjcjr8YtZBBmqVBGkLVU1CUJEFdLAzF+14/0xe4zlDWrAEcpMyU1BouUvEggXJtE77Yq1LC8Q4Cvnck0anmMV0DR5nLpgg/w3ZSNLjlMAQDMKfuuqjTFtTQCHuxabs7KdakGLzuSWttu+O8PX7uS7LTC2UwikMCrKukrAjtcn22xi87lBUrv+IgbSlUI6kgtUUajIcwNU7JHMQZBOLl+wYcNptTpu4WpUSop5EZQVdXMuPMPKXWx395knC6rxup92cpSKVSxQCo4MNEgqoWasrEWiZmAJxoODIFprTNtI231T1BBIItuMXnoqvMd9rgG3bvhXIOZ8SuUaklSmY1vTCtpSpquJIAndhpkXi9xi9w/xjm6MqIqrJa0HotiGIKjczNrbWAc8Uz1PVoCFyTphDABJG53NjMfHfGd4rwzKsWD0mpvzXR2nuwgkgHUwO0EMpFtnOexasZ3xg9WvTcUXJphgE2PNHNew2F+xOLtHidWpl9S0KlVgTFNEd7kydbREb/SLNsIPBvgmkrNmKrNUSYRWsI/U4BOr08oiDAJEbb05xiQFUgaTpW0QIvygWH+p9sHjJRu6cqOdcMRnaD0nYytQqyjVcQSY6QLG8dzhrlq7CUIEeofpItfpG+3T6Y3xYMhp1qYcGSVPNyloLEQSE6c07bYyPFvDLUJWmVNJyfKDPBp1L8oYySpAkKbi4vbD2lFwerTo1Q9SFVCSSZ6BgNyf5R++5xz7Ua1b8LJ0WcfqhjI2JgDaxvthTU4RWqFaOYpmis6n6CoTMKrCQZmWYEx7dNPT4eVpKoGmmosixA2vb436yZxPG+T9F/hbxYVX7vn0eiJPl16iMFBP5HLAADsek3iMbCvw1gVIUQSpBsVNwFVdIHmAi5b3M9SM/VyelRoYy/Q37ySNtMWPYfzR1+I5nKL5mTqGnTDgVKHqpCTZlVrLzC4WBNxsYPGXo91t04QKyqalQOSAdNwFBZgJjeYPfpbGU43kFWsQtqdVQAQIGtZMXAMwZ/y4144hXFLU4owQCeUgSLg2aBfGP4/4rlBTOkIsQqIqem4gxNo6HEzEbeKdXl0sukbQNp263GJctSm8ibnp9MKeHeJqNfkLaKlgC1tX/fpG98XGyz+zG+xEzbvc2HbFaG0PEtR06jqOok9rrHT/D/PFenQJ3BGrYyANII1E9Taw9yMMGyx0EMUUTOosJWB2Um/zA74SZ7PBz5FCYI/EqGASN4ET72G0zc7OQLvhrL08xUzDmr5RpgQ0jSVH5SGsSJJjtvEYno+MK1TVQoU0zOnl/Cyx0gSYkh1UfRIM74yudp8jIoOlQRaYgHTvtcqTEieTe+Hw48mXpU6StEpdQrhRdlMCepEmZJJB+KvHUTpovD3iynlcwg4pRr0wI8smmgoKYsQlO0gRzDUf6Y7jkc7TrU1qU3V0YSrKQQR7EY/LWbz0KFNSo6VCQ1PRCsJMkFnPb9+vbZ/Yv4kfL5lMqzE0MzOgH8lUAsPjWAQR3Aw8aVjvWDHycGL2kHGK4SSoKncFp+dRn+/fG2xl+L5fyq03CPJnoGi4PaTjL5V41NkcqCxCj0gEyd5JO0WuO+LVXLGmVK9ZZhJ6Xt+8ScJadesTCFgTEML+36fjFHPeJalRvLyxLsOVqvqRSL8oiD8mx7RzDPiRXs34hxFyVMaUDGQxVVNpVg5ieboLz3ws4zxalVptT+8UVkQbu24ixC336YRVOGhqhFaoalSQoLlp+DqtE2iTsLTiyfClZyjMtNPykAg20gWVovqHTcMdsL/AE2fyHDc8lKnSoZyi+giPKqvSqFAeYaaiw9hEGMOs14wqZVw9enWSoToVXCkktsFb0OkwTcRAMHp4qeDayKZozY8y9GLtcBTJTTHX8vScTVsrWoCnRB88OoL0KgUqDaYmDud4F/qAyOP/qRFNWzTmpVc8tJYCqdgAJuYI5j3tAJxh+IUmOZYrtpV5EkwNSK2kRaac6umu9sHiTJ5h6OrJNyCddOo0PRU2KqzWCGCJ6TEiTi5wbN02zgNSAiKiurgcr876YgMD19wLzFqk52FzjGSfLryLqITzaV4nc+WZv1icZ7Oceq1KWp6YpqYgqzM4k7jVCi07jGx8WcepP5ehgdIZiSSOUCYjY7fQe+M5xngZrJSXzEpDQt2BLmAJ0Io1NtvYA9cE6SQNmadOm36/UGI2g6lA9gV6Yg486+YxDgLVUVRvYqtz2JKHbqVE2mdE3hbL2RjmnOsryrSQE6QSYcloYG31vbC3ifgSgyhRmK9BllR56K6xEETRiBHWO2KlhtZkqf4KgD0RaJMgKFB+BufeemNBlirEFVB1CwsZFwY/ULAyRpt1xnuB5etl6aLmAGBGkVKfPTLKAoJBjTMFiGA3bsMOqPE/NJAYqDMXksekmZMdhbpiLRyuV8tGycpiNOkSQCJnq0j3G3vjM8eoq+VMQGFRNOoOBIdVnc2vEAb/wAmxqVHYqJg7hZ0gbn4HXC/xA6k0cuoLgMGqXAgcxEmIBLERAkhTvhkgyI1OtLNFfxFmZ1KlSSEAcwdekAzHt7YX5nPOrtQAiopIJO0AqNRJ2WGBtPUb2x5zVQU31uULM4JXdZaUW5uwKXmLEHeMIK3Fap1BLny0LlULMYDqoAW+rTG9lvg1yZpnc7E06Z1OINR4BIB7TZT2W8btN8VKNI+RU1DSpEASTYCYBa5uJk7lm74rZak7LBVlAEHWsb7kBuvSZv3I3h8QccVaRAMFhoVbdfUxgnbD0SHjviKtmYiRSFlQb2HWOvv16YUnh4KyVidrET+3b4x64fqkFH0x11QL/Bnp2OLlSsWjYnqZkmdxJvfD19Bn85wu8r9Qbg+5sMSZehX1Ki1XWYAAOoD/t74c6bfzOK+WqaKiVAY0PIHf2/vth86C5/4XrNpco9a49danAHeJB/lhhlOALRpuSFBknQjBmE30lpCJ/nMxsDjrXi3PZenlwAia6i6hYcqkTPzjltWoHgKCAuwFl6zYdLz83xHvkbZLJ0NVN7DVuACTZHMgD2CzJvcWucV8/nKYpEKWqM4AYsOVJJYjmEz2gxud8T0KjZes3megkuDdgjzaQIkSASL7KYMQTOcLRiBUq6Fa4flIeAbq8aY+v0JECt8nChTRK9eUHqZLMTHtAAB23J6RjY+CKNRs1kBAnz6TADoqsLn30jV8Ed8Zqh4eU1AKZapFyI2F9v1C0FoAHxjtf2V+EHFQZutuBFMTIEiJHSACbix1WkAEmV3ZIXTqH0wYkwY00gYhzNBXUqwkHE2MtxbivnVzl1cqqqGdl35iVAHYWJPsMGV1DhB4lz3l/8AlqbMfMu0cxWnBta5nsdwwF5OL/AOFk0oUzSUWtDXgnY7xzX2J6zZDwgvXzFWuNEs5UBykaR+XS+9+W3z0xpHZqlQUaTRpIMISBIu7Em7XYC++w6kcvbUZ7hKOkaoKjVqG3QwehUiB+2PeZ4BQKLULskQQCSYKX+Y97fS4LIZUq0AWlhYC17ET8R9cV+I8zaQjNKkSrKrI6kANuCLMQSJMdDgCDI5Os2o08wQSLhtUgwQGIcW6X6xijxinXLBWWmxBE1BplQIJBuB3gReIggxiwazI6rLT5ba3AN50AgGLMW27aiROJKlQcgUAi5EWiTvcyZBv1Nj2OKInXgb6tVIDWiuSDLF0n0MTuTPYb27jHZzPjI5iQuuk6CpTB38udJpGdzTcyvZWYbBQOjZ8UTT84N5rIyhgGbYmI0rM9TsZk+xGK8a8GFei6wV8uqlSP00qxCVEG9gSIgwI32w5wNpch5lZ1qMB5tRJpoR+FSp6jFVl2JMHSt/zMZETpeCcDKuzHmLXLPzObzzMPURtNgew6r+AhKlB68FHEsJJC6EHIsenQKYA264e5Tiquo0mJ6zAPcT1b64jKnFbNU6QqktSdrSWXtJUxBElNUETqANpBxn83wSn5tIs0qcwyhixiHpB6YLMt0LFyCZiQNxA21SktOapI0n+ImlSzTABBnVudpMzYA4xlTPZao+gvrp1B5QpUk1HWpJSpq1DyWUmNTRHWBpbDx2QY1KFeoH5QwBYtemxJ0KriBykLAbmIMiZsV3iPj9LIinV8uo9B2K8hQlHAM02DDYggqZ2Xa12ud4ZmqpbLV6hXLBZ859OpUiCrSdLySBMkXMiYIzvEcpTrLmckMwtdWpjytJQhCsvTWUEAqVj3FTpONJr2K9UfGhqKDl6ZAK2qVCvUXGlTdhp2J6mLHH2j4izFHVTCpV8xRrWGVtenSa2oTYn8ukiBAG0ZCjxTT5VDLH8VgFJsVmJJINiovc9jjaZDKBBEh3mXaxLH3HQdI2+m50ULKlMlZc6usLGiR7CQxt1/ltjxmKRCsCWVDBRrXVtBgAxq0kMCov/KbnEMuCSaaaAbke8md74TtlGmCLdzioK+s5QmBTYxPK8T+KQAIZbFY6TEG1zjxn66OQlemWa/rDapMnSGKq67bgspkHviDN5FiAYsZgsyKDG8amEj4nFUPUproFQBWvpRjGw9o9pE9pwEo5nhptUoOzU19SE89MdRKjnHxf+uPuVzitBt8Xt9e+NBkDCjyw2gA6xALajsU0mYBBOogABtJkG6fi3CGp1g1ISHJDLAEEgxANwpAJttBE2wB5mRqJ3n9vpj7w7ItWqKiiZMD3Y2AH1bfpiQZNb6+sEqth9Tb95+mOq/Zn4PIK5msoUKPwkAj/ADkfG3XqcImb8R5lqlVr2B0i/wCVJRfiyg/5jihl1gSR/c4a+IssaVeoogQ7b9RJI/rhZkMyalR1YABNBGkmGnVMz2jCMryXClqZZWmdV59xbf6QZwly/A6il9Duo35GIBJLbj409MbHhnDjSpCnAgFo/wAJYkfyOIK1NRUNtM9ZFwLzAFt9ycMM7R4ezGKlWo4nYs+md9vSb4/SHhbMipkqDgRqpqSB+qL/AM5xwsVqbmVIPWRcWMb47b4Iy5Th+XU76A3/AFEt/Q4rHsqeYMGDGiUdc8p+D/THPOFSlWuzKxeqGhhp0KqU6jBCCZnfb2x0V0kEd7Ywiq1DNGnUHKxsY/KRBMz2JxlntWKl4Np1GppCKULkk9hJYzeXIkQNhG/TDvwzm0q1QF9VNZc9SxGkCxvC79pGEPh3KgVKtGoWD0mYBRrJKm+06fqQdsNVdVenHI0HXAMEmWSe4YTfaAe2MuI0abO0xJsCzKQJHUf/ADhVRrfiVAT0UCJ3BqatvkD/AOMV8vxTS3NLAyYBcwIXSOZQIkGDNo6zOKWZzhGg6GWN+pKyWcjy5LCFI3mWN+uFRFzOVDUr6ASqIug2Bl3AYm++lOUb81TrfDKnQVhGyIhmYsSIFzsQN/oO+FMavMIUiobkEEBVAUA+qLQDHTti7Qz4OS21MwKgTJZupJnruT2w4WiDLlahrGCp8kAco5mV9T7C6mUaQP8AikyScK+ML+BmpYmcsxZoMjQZkA3sRt7e+HrZnXqqOpUiKaIBfQEVmmTJBsYtAjc7qa+ZNWlXqdCUy6i/pDangnflVxggrO5Ou2qpRao6jSmlEKaWqKKYA5wA2qGIWZMAgNaNdk87XRRlaZo13p8pLs7tE7MKSr5YAtLCwiTa+e4Fwqkrqauaai2WIp1gG5alASKRcgqFmAF3kaJBscaxOMAH7pkqf8M6GcgaAbAws8xE3O3bDoSjwbTqLNalSpGzE06jkEjvqVCINwZMG84s0c7lcu7ZagQ1UUy60zUbnFzAZtXW5gEgGYOIuL8KfQtAM9SrXVkLux0U1Cguw3IaCAu8TPTElDhDqpRaVJEEaIlXWBEE82oxbXY7mxNkkr8dcNfN5ZKTUzIrUzUK6YRQeaC9nN5E2MfTGbOVNLML5aLerR9L0ySo06XOlRANx1J5b742ud4Q0KS5WCuxbTyk92hVuLACPpOMdxivTpVFqE+Z5OuuxYsQq04YKJJs1XyxB3LYcu+AyngDgAbN5uvBIp1GpU4E/mLMfooUdPX7Y3xyMmfUdlOoNynpIEwD0Mx++Ev2XZQ/cEY+uo9VyTIMsWWZ7/hrjdZbJxqO9zv/AH/cYeV5OMjxHhdWlURkhlZAWRhu15g77gbnr0GFmaz5aAMuVY76isTFoifj643GYpExqixiAdg0xP1H/qwrrZE6SAATO0TYfO2FDZOjXp1YoVabAqCUdINiSxDKTLR/yyY+MJ87w7Q51RHcBrg3uInta2+NxU4doqLVE2btteSDBFonFPPUVghaZ06QVY6egBuoU+9h/LFbSQcNpCQ9NgQD7j6Ebz7YsZrhDvSamupWvobXzBiAym1luUPTl17ycT1OG+S61UjTbWO6nrHcd/bDnNUkkEvB0xFpkTcSb9Le2A9OKZjjRkyW1AepyWOr/CTA+cMeC/aZn8qeSu8fpLEp/wBJlf5Yrcd4co4hXVrK1Vwsd9UxHTeMR5jJU06gbDcG1zse+NdxLa0fHq5+t+MoSowi0hSRtabSLdbgd7WRrosWUEjcjuFBFr2sf3GOW5LMmnWWoN1bVHxcj9rY/UGZ8AUq1JHpMULKGg3FwDicp9CVz0capFtKmWgtpIaQBvNu5xn6yLXPLIpk6gNtRI3YbxO09hjolb7O80GlVQ7CQ0WF/wCuLPCvstqT+JUVFn8vM3c3NhieRtk/BvhNq9cUhJSzVG/SoPpnuw2Hzju1OmFAAsBYAdB2xT4VwallkCUl0jc9ye5PU4vY0xmkjBgwYoDFXP8ADUrLpcSPYkH9xi1gwBgvE/Bvu1anmlBdQvlVd50xCtIvPv1vuSBj0OJB9NR1UqBCxYhdUAqfSLkWJO467betQDKVYAg2IOxGMLxPw9UytTzKSedSH5DutwYEfllQY2/pjDLDTTGvdB2YsvluFDMAdLCRJYLzAgG52N/bbEVerTYmGGkQH1OhSCSvMhJgFhHoGxvtiPh/FEqLVZm8uoTAUMVaDaDsTf8A91jERGmYp2bWZ/I35gwvMkyWuDDSPaTjJa3lKFNS9HSdRINPSrCbEn1XCg37drRixTquuYKIFFmJ9KqDIEiG1mYF2gXNzsKQYMyVahV1Hr0poJutzpMGxLD9sVH4grk06KM51EqUiYmTzR9DvABNwSAwt50ojaI11CTG+rzCZYmVsCTMg7RN4xPm/B4ahSQs6LTBYuj6OcwGY7giLf8AUeuJcvkixZmqTWaUDJBFH/DqsxH1g9ztJV4EGITMVqlUa15C3IUkDSyrG5MkGQYjY3cRWN/+nGuupG+8tT1U3p1JD1KB5SsKdJqgQA8XhRYgap+EeJ1y1Ty6s85VErqp51sFDi/OBYmxkGQca3xHwbKiqtUnysyYIZAxLRaKiIDrpkcpLDbYjHil4MpZmhLl1qSQKiMdRX8uon1kKQJIm2+L1stqvFeMM2e8un/wKaXG+uqZIPtoC9zIjDqnxoBA56g/0J+u2/scZ/M/Z3mVZjTr031RJqCoG5RpUyNUkADfti7T8DV9Sk5hVABEBCYLAgkajAses3HWThXHYlLOPeJuXQpLVGsqASxJuIHW/wDTEg+zTz8nUSsdFStBYCLRJC2gHm5jECbAAKuNVwfwjl8sxdFmoZl2u1+gtCD2UAYdRisfjK5OW+E+CV8tQ8nMfxKbuJUjmWQwYGOof+R7Y1uQaFCkzBPzvMH4nFzj2UMrVUSVEH43/wBx/mGKeVOzTJa0ATAk3J3gd9r4nPtWLznqCkHTZo6exkdLbYq1HbSfLt7xcjab/wB3wwzwMT/XscQUAdwNrX2N4I/v2xEUWgN6n59wQ0kf9vphfVUkwQB8AC15EgT1xqK2QDemR3E/64oZzLkATtPfFbJlOKZeabAgyRp7XNrd7nFuvlQRuZIiALRtB/ff/bEudUFwe209WH+0T74+ZTJNVfy6ZKs4INoj9T2tAHaxJHU4ZVxPP8Sovn8w7zpNWq6npq1WtuBFva2Pj1EampCi4swiAQoJUkj1CQcbvxH9hVdG1UJdOqCNUTNpP87/AB0xmcl9kfE2qFfu7gdyQo+ZYgftONeEWs9wrhjZvOJTQEmo6rt1Nunf/fH7Cy1EIiqNlAUfAEYwP2Z/ZSnDprVWFTMN2nTTnfTPqbpqgWJAFzPQ8UQwYMGGBgwYMAGDBgwAYMGDABj5GPuDACriPhjL17vTWe4sfm1p+cJa32cUiZWpUSLi8x1ttjX4MT4w91l8t9n9BfUXf5Nj9IxS8d8ECZBxl1KAFS4pjmZFYMR3aw2MzO18bXHirSDAg7HB4wbYbw9XbyECRS0hBtqaHqcjjdXp1OtwQQ9+2iQ0aKMKjL6TUbVpkqPUxAFxN7Dc4ytfwHUylU1cmSssGIB6atWmDYieh2k4YcK4WVirUR6ldtQYu2ooCzPpBkgJJsBtbffGN45V2vU+HDyWZFdXdjUCuw8waoHMZMgXImYsOkY0GVo6VA/vaMU6OQmp5jE2EAdB3PcmO+GIxphPaa+4MGDGhDBgwYA8ugIgiQcIszlGosdJhT3Ej4+f7g9H+PLoCIIke+Jyx2cuiDLEmFN1I5mO/W89b2iB/pixRy+kEWgmRH8/nEtXhBBlCPhtu8A9L4qZjJtIJRpXYi/1tjC4WL3HniDBfzAb+02kx3thDm25hpEzsTIHT9Xuf5jacO83lGdY0N7GPzd/jcfXHyn4cZzz2X6fHT+uCY0bZgZYubKSxIgROoH+o/8Aabj32vh/gnkJLXdgJO8Dov8Auep+mLWR4WlK4Esd2O5/2+mLuNccdItfIx9wYMaEMGDBgAwYMGADBgwYAMGDBgAwYMGADBgwYAMGDBgAwYMGAPkY+RgwYm9m+jH3BgxRDBgwYAMGDBgAwYMGADHzBgwARgGDBhB9wYMGGBgwYMAGDBgwAYMGDABgwYMAGDBgwB//2Q=="/>
          <p:cNvSpPr>
            <a:spLocks noChangeAspect="1" noChangeArrowheads="1"/>
          </p:cNvSpPr>
          <p:nvPr/>
        </p:nvSpPr>
        <p:spPr bwMode="auto">
          <a:xfrm>
            <a:off x="77788" y="-890588"/>
            <a:ext cx="24479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AutoShape 6" descr="data:image/jpg;base64,/9j/4AAQSkZJRgABAQAAAQABAAD/2wCEAAkGBhMSEBQUExQWFRUWGBsWGRgXGBYfGRoXGhoYGh0YHBwYHiYeGBkjGRoeHy8gIycpLSwsGB4xNjAqNSYsLCkBCQoKDgwOGg8PGikkHCQpLCkpKSwpKSwpKSwpKSkpKSkpKSkpKSkpKSwpLCwpKSkpKSwpKSkpKSwpLCwpLCwsLP/AABEIAMQBAQMBIgACEQEDEQH/xAAcAAACAwEBAQEAAAAAAAAAAAAABQMEBgcCAQj/xABCEAACAQIEBAUBBgQEBAUFAAABAhEDIQAEEjEFIkFRBhMyYXGBBxQjQlKRM6Gx8HKCwdFDYpLhFiSisvEVF1Nj4v/EABgBAAMBAQAAAAAAAAAAAAAAAAABAgME/8QAIREBAQACAgIDAQEBAAAAAAAAAAECESExEkEDUWETcSL/2gAMAwEAAhEDEQA/AO44MGAnABgwo4t4oy+WtUfmiQigs5+FW+EVX7UMupujxbqnVtItq7/tbvifOHptMGM3wzx9la0Q+mQDLRF5iSpIG3WNsaGnVDAEEEHqNsOXZPePjNAk4hzecSmup2CjuT/c4454r8XVM7mKlMVDRy9PpJXUOrk9p23FiDhXKQ5Nus/+Ictq0+fSnaNa/wC+L9OoGEgyO42xwrL8MFdUWjTL0S4p1KnKEQCNZvzSQCAQCNVvbF/g1TM5Cv8AgV/MpmSaFVSCw7BwSur6LJE2mMRM+eT8XaMGKvDs+tamtRNmE33B6g+4xaxqkYMGDABirW4lTU6S6g9pv+wxW41n/LCgAksdgCTF522sDva2EeU4uiJCItMJKxphiACEPOFJMKARFiwuQZxNp6amjmlb0kH++2+JsIjxNKjaSRr0lg4gaRzAMCxvt0mIviXK8dX7u1ViDoJBKixI2j3IjvvEnfB5a7Gl7iHEqdFC9QwB2BJJ6AAXJ9sZPM+Nq1U6ctShv/2As3/ShgfucVED5ivrd2AP5YYaV/SoNp9wSCDcdBonzi0kAUBVHQf645svm300mBHU47n5DFdAH5WpQDfv0Mdj9Btixk/G9RSPPpppI3RoIv2ex+Jn5xdqcUQxrJCkGRFo6g4RUFDRAbQZKFxeNv79iO+M/wCuW+1+Ebnh/EqdZdVNpHXoQexBuD7HFrGHyqtRqCpT3sCOjDsf9D0xsspmRURXXYiff4PuDbHV8fyebLLHxTYMGDGqBgwYMAGDBgwAYMGDABgwYMAfBjCeNfGZQmhQaG/O4mFsTpETBgG5tb2xqPEnEjQy1RxuBA+TbHEIZnNTSztqKwVuzDnsRJCc12IA9N7WzyvOlSG1LgZID5ioo1NbzCFEkOOYtIBYGDOqSoIAOGmR8P06lMUcxRFKoJIdKh55PMwIMg+ksjra0SIwtzmcerQqgKSqgoSV1LNxCPtVPSAJ7wBjQ18ropolIwaWkU/MkhtC6IeBIDKSJgwTMGIxjbYshrcF1VnoJTqGog1ax6OYMiOWZhBgFdJY3U2IuffB/FtXI1ijJUKKfxVeF0LMcs3LAadrNIi5Ol1lOFVCazM3PWKEqpYIgRSPUx1N6pNhYKMVeIZZMxkxVQl9BL0qgaanlhgwUzzKpAJ0HmWARcRipkVVfGnE6tXMXZQgUNS30MGB0uJ6hrHsQfbCnwfnqdKjTNKmEqsER3XTqfVJIYgMGUzM2JDexjytYVMhqgE5WomYQI4C+UzDUhbTGkMFYqBYEjre3w7JV6VFTQp0Cxa1JE1cpsIqO2pyE0tExBgCQAVeD0dniZzLEK2kRDOvMSTtBWxIEG5mOkGcUeO+HamYqBDURsugBUC01Jv5y3sB6QJm9iRGLNNS2XCUTTpvdaZVYRSZaWQTyxMkD3xrOF8CCIC0yTJJF5iJI/UR+wMD3z3rlWlXw7TqZaiKNJQRvJBhbbADb6n6dMNVGc3LCO0KCP3/ANe2GGXoBBAH1wVc0BuZPth+f6nX4oJnszTP4iBl7ix+SQSNvbDAcQDJK+rYA9/9vfHxM4s6djtinmssFbUPe9uoiLDbcx74r+l9F4qYBzQpv5VGvTqU0YCrqhTfVylWUmegCnv7D5FqY0LlMqVWTpQEAaoJgeXEtF/pOEtXjDZKq61FjJufMSqgJ+71DZw6g6jSYnWWHpLmbGRqeH8V8xdaAVUIkPRdWQ/F9+sTjaZS9J0VV+J1KRUeRRgE8qgyF2JUtpA1EgRBJuYIxDVqEZaoRCtUrCIVdOrVrMKZBWJv1ueuGvG+NUaCF8wyUBEanK6zfZFAJY7REna2Mzw/xD97rVXdfLo5bSFVidY1qrguAf4jBhy3I23nE53/AJp49rOYpsiq95ESe822+cNaGS1KKtTlPQMQAL7364p5Z62YjROXpTuVBrMPry0p7QW2uMS5rgFAv6BUc7tUJc/JZpPTp26b445J7b2/SX7zTkfiUTcAguhMkwLAnr/XHvi1BoVgFUTzDTudgVJPL+18VT4NoAWpI3eVE/Tt8YrVPDZptqy1apQMemZpkzaUeV7i2K41ov1PNsMPDGZ5qtPpZx9bH+d/rhDT4wfMOXzCqlUAHzU/gnUYGqZNMkyBPLIN8XeBZsJmTrVqf4bE64B9aAbEkn6A4r4pcck53cbLBjnnF/tMOply6FgJAaLE/P8At++FVH7S86rc1HzNyVETAEmBBJIUGcdP9Yz8Lp1jBhD4V8YUc9TLUjcWZTuD/rh9jSXaBgwYMMDBgwYAMGDBgDK/aG5GVEfrG8R9ZIEX6kfIxzPMtV8mEdopgJWAQsyKRS1BeY6iNQaSdW91gE9V8cZHzco4if3626bXi+ObZbJ1FyiVKJ51ZqjqDoLFgabSaSAsyzImSpgyYGMMuMquXhPnKGjKmhRQS2mmtqSk1DZQ3lWDH9Mlo5joAOH2WYlYqEGogFOo3NpNQINRAsSpkMCAPUOuEvCssKObrVcyKVIIz+QdQGpmjzKiiwBKEDYG7WMziTw1xOpVq5vWYLstdAFYBUk0gw1C+oBW67+8YixR1lKZalFJlsCjm5B0hlakhP5gwuxtIO5mLNGurSFUCeWNMSBtuLrzf174VZTi4VWWCzJUKNYLDFGqNuBIF2mLhxvsGWacJJB08jAExYw0E/tN+xxIYfL0AuXzRl2H3Woon0gQAuk2PQdI7E4acHzYNJWcFWN4LHobEGB+oCRYdThd41z65bIKqKCz+XQUEbxpd5HUABR/nx64f4ipKy09JGpA6QT6TPL7ldJW2+ieuDKbio03h/KjzW0NrVmkLHoBJcrO8EjrJAMfG5p0I6n9/wCmMF9n+cDMW0NTApqxRhzamO89evv3jG2p8QBaxkHYjaL4iirFaR8Hc/yx4NITH9/Hvis9T8EFrjrPe8fF8W/vSkkAyewicSTxUYft/Tb/AL4hgOIA9N9+vb9r4KqWJ+kC8Ae/U498PoCmkk3a7H3NuntA+mF7NTNFAFNQQFcEFgNzsb2s3X4wvq+AeHlzVakwZpJKu6TNyT5RUmY6zg+0YqOF5mRIZAnyWYAR3uccSyXhWqygeZU09RrYLEHoTHY9O2N8LNcps26Pxd+G5WslPJU0q552CU1U+YVY21Vqj6iiQbiZiYjcWvD3DaKtBPmIGZmJF6tYg68w435h6ALBYA6nCTwT4bp0WqsqwwC0RETqrGDEGNXlq15/MMdCrqKdCmwXQKTpYyIUuFIggflbcYeVE4WqVRUUEGQ1wf63/n++PmTOlWZjtc+wJgHuBA64l4hwJKh1BmpuP0sdJ/xJ6SJ+DYXkCPnA8uyo/mGXNRpImLQqxN40qMZ345PY8nv74oIAZb2AkT32+L4kV1aCCCDtFwR3x9qZFdQKwpBLWVTdtzJBMnuMUMplG11NANMC4HL5ZYklipX0kncfXqcLxno9/ZdxvgAq1FJuA2oqRudOkT3Habi/fCfPcMBBp1NZK0yVYE66lAHmp6hs4gEESYt2xqRmahu1Jlg6W2t7i/Mv/MP94zpqa66BqsaPxFAKgs4/UCdRGkxEAYqS+xuUiytfMeWfu9MU0S3KAzkg1JkkFifw4+XTocfTWzQTWuYRhveLWPVomCQd+hF8bNWWkURVhYEEm2wgE7mFtfsMZehwylTc0QRTK7EdYEqWA6FYvt3icGxpQ4PxhKOaFSpSSjUP/EpABagkiKgAuQbat5MXkDHX6NUMAQZBEgjYjHKc1w8QaVQKjbo6mCzAj9M22Pb2td99m3GmIfLOZNP0k9V/cm8g3M741+PLnSco3eDBgx0MxgwYMAGDBgwBFmaAdGU7EEfvjlXiLh9TKu5WdDTqMmFLFQWgKTDb2/NI/MCOtYTeIeHK9NiRcA3+l99xHQ2xlnPasXOqGboZikPPpK6sCsrPmKAdMof+JBEFgSQQdxvepcH0vTqLmajNTFRTqVSHV15FZV9Ol9JIG8bLjIUeL5WrXrKmukwHNUC6qLKtpiZQaiLQykqIGGHmsj3ztISCSpqMrQVRVPOmowys0R1AkRjNZhRbTljUYeW8ua1Ic+io1UddwPKix2UqTti5m6Iao4ZgKSFmckjQVBRxfddDhpixDReSMIuI+JcujU6tWs9VqYP4eXpu2sE6gr1HVVZAIhSLRO5MY3jHijM8TbyaYFGiD/DB7RLVW6gC8ARsINsPx2W17OcXXiGfD7Zelqp0tQMGQSahMWJMG/Qjthnk+KpRdA9SmAVe7uoG6x6je5O5tfvi5wXh2gQiqDYFiokmIG/p7AC4B33Aa51G8s+bpqCSCGGpeo9LyIPxuZwr2an4S8ZUBxNV81WasfLGiSoF4BaADsAN+vfHS83AsBfbrtvjhPifw2UpHMZVTSK870wZIVTPmJN107lZ9wbEDoH2ffaAmepBKlswghwDGuPzr0OwMe3aJnLDjcErb6S63IAFoOx+QPjFioy0V1NebzbfFdqQIJJ6HqN/2x7TIGo2ur0sq9AB1vv3xipHS4q5/h0tQ3F7fW39MMsqDExHt+9v3x5WhF9Uj4H+mFPibxZRyFE1arz0RBEs+0D64cx30VrO/ajxW9LLINR/j1FkelfT6iLlrx/y/GMxmswUUQVbSVvrKrpDEXKE7RsbE4U5fOVMy75uvHmVuYAzYbIg7WgD5xJwzMtSos2ZQNUJgo2yKApMIjQOYn1SYv1xpo5w2P2e12qZaq1ONX3jRyn9NGlBlrt6m3JuxMtEY1/EKjaKa1IUFwXmI0qdUTO5IFgTv1i+I+yzjis2cpn8rU6yhVAs3IxAFolQT846DVh2j5uYMd5B9+mDLsos0c6GEg73xSzfErnSeUTqPRTEyzEQqx1uZgRilGXRpVjS5tAAJh20yQFg6oFzAgX98eqnDwbtBayogY+WG3lVDeqZbVuJ6ROIkLhCvGG8wTURBqghwZAEzBsGkAMpFtx7hqX5rE2GoekKZk2wm4lxQU+VjqsGJWmxTy5jUxaySQ0Ev/2lbjEa/MJU8rIgBYorCATp3YmQBuTZdVsPQSvxnzVgGAwsFJJjqxgSQxBAA3iYPRVk67PUkkgXTl1kQL82hxH1Sf2wtzfFGN6foZmPuabSVPKCYVPzLqgCCrqG8url+KMH1B0M6YbSNZmwBMkOCZgqYMflgot+hGsrtBQG/KDv1uNj84XUuGzUqPUYaCwCKFluVVQksfTJBNgd8UuJ8aahXKtSLUkCJrSCVYAatSkXho9M77CMLeJ+IWc6ctXIZmBj7u5JFpAcgqBEm4vPqGI0Z7xenlVpM1RVQAEXJEkgSu43AiFgkFgI1HGWyHGnyQbMquuCCFNtQaFOypG9hpAEC2HR4UqHzHJq1ogPUKlgLkhRAC2Bso6YzPE61Coxo1ab6SJYJUClHgQdUb/miLRcHrWN5GnUfCPjehn0mnKuPUjRI+CNxONHj8/UKhyedTMZcMtJghC8xFME6NLz+u5BJ7i2O+5esHVWGzAEfBE46cctsrEmDBgxZDBgwYAMZr7Q88aXDqxUwWApg9tbBSf2JxpcI/GfDlr5KpTcwDpMjeQ6n/tic+jnbmPDOEChBSNL7URBViI0OT3Ubd5wyqcFeqBEz1gwF9P/APcf4YmcXuCUAxLmPYdAOg+BtjQ5ahp0z1Ym094F/pjkrVz/AP8ACrS48w0qoA9J1ASB1m4M27iCR0EA4Z+IfPUFz/x0AVxcHmg86zeCZAUXE43uZy6+bWvuVIjpKAC5FvSbfGIMxwxWPOBNoO4H++HM6NMj99AZqbwKguRI0spuHWN1IG8DqLEECxWQsUGnpqO8yR6rxqMsTHvhP49yzUcuKy+vLvokGQaVS2k3mzwR21PG+HvA38/8WASNIjbpq/1H7Yr1sknEssVoKzAAidQ6EGSRvBtI+pxx2jwypTrOKbaRTquFImSQdIuLiB/U++O1cZ4jyNrIphVZmuNgJO/YfXGB4Bwk1KpY3qVy9UBpsACQGINhJI23f6YrG8DW17gf2k5+mmioqVwBAckg7SDqXfqLAEEDvjS//eakFg5aqOkQhn6moP6YzWVWoxpfg6RVUEFrKjXlG06iG6gEXF+lq3E8qKdRkqoUfYAggMTYMrEDUPjE8fR6O819ubOCtKkKIEDVVIJPsFW3a5YAR12KAtnMzXNYkk/rbTyg3jV02mF3mcKOE8LNSu7BCqyVUwRZQFme52iOp746B5XkqEQ6QvLcQuruffb+gwZWToSMu1LMhpWs409VdiCttweUjT0I33x5qopUoQtGpJ5lWELbywUAX31Lt1B6awcN1Dqm8+4JtPT0xv7YT+Icgr6UklrtJ3CibjpOqNvfEzKq1wynh/jp4fxNHq/wyDRriZPlvYn302YHqAO+P0Fw7MgIQG1MsGRMMrbOJMlSpkX6e2Pzt4sy2qgCf4lEhGkRKMJRua5UNYezR0GNj4A8dLQ8qjmGC0mX/wAvXN/LDGTRqGf4YNg35bXGLynljNM5xXUGyv3hDTZQNIDCe/Mbk+q8T02+lShxWkiMjJTpVE9SspBCEgMxAALrE3BMwDjRU640ggiDsRsfjCziOd1EeSyecAwXWpZTFyJF1+R364xm52vvpV4S+Vl6lNvNaoVZndwZ/TCzChQAIUCIHa1Xj3D1ZTogKZ13gKGg6yW9IRlVv+XTbcYq8Sr02n78mg6Y1UKdYEAcxBcWdYGy3EE2m3jK8PoVHUijUdUXlFc1PKJBBVlFQamYg3LqY0gi+9bveyLshkKmYZHYOqmHQAEMXQ3rIUZfWOaJ3XV1UFnVoU8vTqZnMU3iiPMCkj+LaEEWYsewHuBOHOW45pDtVOiku7ldKrFtI/UekCbg9CBjHeKc62b+7u4H3ViVCGRpqCZL9SxUgrIgX+cPd9hS4N4jpVtTjMUzUe5Djy3nse4Jm8GOUQQDLSpxQU0l3ogTu1Rb+kyR8lgRPQROMdxXL5PSNdJnOmIOmWI3YQCUUgatMnfoIlZRqU1jy6OXQwCpFNHaSYgl5It74qSUjPxF9o1JZSkwrsSYYr+HTJ+n4kAW+t+uFXCMwIFRm1lyGZjGrVYzO6n4xcTNkSfIpusjURRVQGi/pA/ecVa60GIdCaBBuFkiTAELYHeL6d7nuanoLlfNGpUWmmqQGZoblgMr7T6Aw0j/ABHsI7BlfH3DqFOnSbN09SIqmNTCQAN1BHTHC6KMQZY+X6maSNZAsSP0gbKbRB3wwynAJDNUppocJ5ZLGSIZjejUBWex/TtbF48IvL9D8O4rRzCa6NRKi90IP7xti3j80UOL1MlmB920UWUAlkDhfZGkkPI6N++O8+DPE4z2VWrADg6aijYOO3/Kdx+3TGsy2k+wYMGKAwh8aD/yjdIIPXp8e8YfYpcXynm0Kid1P77j+eJz6Odub8Kz3Ko1RM3OxKgkgmLWBv7fUajgzEAExAA23k3g3PXGF4fmvJqPl6pJMErZp0idtoYERAvAO2NRw3iBproeXp9HAJfc2YdT2I98c1jQ64ZktKFqjFmqnWYGwgBR9FH7k4+ZrLoQdBJE9e/8r2gD3k7Ripk2Z2hHldgSjAgAdTq7e3TF5MsgEM0ncf8AwP8AXEKc++1KktPh1WZGtqYN5/MDb4APTGf8NeLadOiA1UTaQlOsWkwgA1IqzJAkkfOHnjDONnc4lDLuoXLc73UanIjTEEFQhM2I5hY4yPE+G0svWDroWWprUpgyKbmqjAqAfQwQ2PpKkbEY2xnHKTXNcQbNuJXy6IUu2ojVU0kAatPLpkToUnYaibAabg3DjSRnn8SpBj/8abqneSYZv8o6HCHg5RayAimCSSAqgToBcB9IEkFd7zAnD+pmlUO9R9ICyzEjlBMTG8xMEnfC/IEafiVKdYXNPXT3MaO0TBKkAx7z74rcQzxbk0JDMFIMHSZDC+ytMGYGJMhkEzCrWJZEIKrTV4BUEyXgwxkfviLP8MpLHkU9BJLFaYAQkfmeNwBbexk9ThGQ8I4Z5Q1K/KV1aSBIOpjvIvJjuYGNQlU1AoUxO7G8GZkjrBHfFHI50FZBWCpYGRfvY2sd+0e2GPAMgEpsNtbu47AMZVRPQLcYi9qlW1oDREnuQD/L+X88I806lwd2KuGJmwLKV325f6Yb53PCmVSoP4hKr+xN/wBo+uFdSkFDEmRdieyg/wCggYSmU4nlY84FA4ZKcqTGo+YN2tAsLz84qRQpA0q1JqdJzy69WhWixVj6SextuZGLfGK4lUuXqNrYbkUl5Um0Asxt8Yu/cwaUgykQytBBveZ37T03xtJxyyt5QcG8SZrIkrla6VqU/wACrNhvyidS27WvscaTK/anRSGr5fMUO+lg9OZgEarqL9ABfY4yHDeCKczTj0n06jJUEElPcCJB9yOmN/xTwqrUZYWi+9h3ttBAP0wXXsptVzv2m8OqMCauYjqvkWJIIuTImCRt1xTqfaqmqcvl6rfl15h1CCYBPloAGP1+mEtTwqFaCvWZiSSbze3xPTfF7KeH10HXax/p3O30xHlJ1F6vt6bOV83UV8zULQeVI0onsqiw+bnF/wAQcVVaBo6RptUbrGkWjsSZ+gOG75GnTOljO0g/Hfp84w/Hs4Kj1dJkK1NJ35RffrvHviZzR6Ll1MZJ5jMsCdj+Wx2/mZvh3k8tRQQ2ktuZJCr86Yk+wsPfpVyWXAUOxABMgDbrv2AIn4GLAQNyllkm0d8aJQ5wMQtJAAHJ2PTc3YyJ7zYThXmTBBVi5jmMHSADFp3EdcX862lYAgnl1n1bSYjb/TpfFGkmoQQxF5C7wMOAy4HUpU1bWiVWkELUUlUUbADXpJvu4jFupmUqVSRT5QBKgwsz1IYabTYRMHpvnBSIeRsVQXjSCbySxiRAsd5MG2LFCuACEIdiT6VEmoZn0gggz0n2w01LnqlE1agSktMadbaWYgmYAhixBMdDG1sdF+xlQrZpVun4Z3BEzUFosev7YxPDeA+XSBa59TEmVWTtsLAmNpJHeMdg8BcB+75csy6XqkMVO6qBCKfeLn3YjpiseyrT4MGDGqRhXx7i60afQs/KiyBJPc9B3PTDTGJzLefWeo0MoYolgdKqYJB/5jMzMwOwxn8l1FYzbLngbVqmupp13JBEeXfcEdSQBBLE9fTJt5BayOdWljIOp5BMAi8Eq2wv7nGhy9AaXVSAxYSOukaQN9/zbd8WKFGGjTy9PUBHvAgn64wuTRDT4npjVURQBMC87WteCZ99sZjxj47ak9LL0qdRBXIXz2BgAkAimLk1IOxFrb4brwkU8yzAaUZRJm5YmBFr7xiPxdwQHLVGC86jzEa1qlMMR/6Sy/U4WNm+TrOcC8PUqWWq1S0aSXbUCZKidRM87Ezfb46umybtS0AUubS0mXbQ1w4pMqqxEjcjr8YtZBBmqVBGkLVU1CUJEFdLAzF+14/0xe4zlDWrAEcpMyU1BouUvEggXJtE77Yq1LC8Q4Cvnck0anmMV0DR5nLpgg/w3ZSNLjlMAQDMKfuuqjTFtTQCHuxabs7KdakGLzuSWttu+O8PX7uS7LTC2UwikMCrKukrAjtcn22xi87lBUrv+IgbSlUI6kgtUUajIcwNU7JHMQZBOLl+wYcNptTpu4WpUSop5EZQVdXMuPMPKXWx395knC6rxup92cpSKVSxQCo4MNEgqoWasrEWiZmAJxoODIFprTNtI231T1BBIItuMXnoqvMd9rgG3bvhXIOZ8SuUaklSmY1vTCtpSpquJIAndhpkXi9xi9w/xjm6MqIqrJa0HotiGIKjczNrbWAc8Uz1PVoCFyTphDABJG53NjMfHfGd4rwzKsWD0mpvzXR2nuwgkgHUwO0EMpFtnOexasZ3xg9WvTcUXJphgE2PNHNew2F+xOLtHidWpl9S0KlVgTFNEd7kydbREb/SLNsIPBvgmkrNmKrNUSYRWsI/U4BOr08oiDAJEbb05xiQFUgaTpW0QIvygWH+p9sHjJRu6cqOdcMRnaD0nYytQqyjVcQSY6QLG8dzhrlq7CUIEeofpItfpG+3T6Y3xYMhp1qYcGSVPNyloLEQSE6c07bYyPFvDLUJWmVNJyfKDPBp1L8oYySpAkKbi4vbD2lFwerTo1Q9SFVCSSZ6BgNyf5R++5xz7Ua1b8LJ0WcfqhjI2JgDaxvthTU4RWqFaOYpmis6n6CoTMKrCQZmWYEx7dNPT4eVpKoGmmosixA2vb436yZxPG+T9F/hbxYVX7vn0eiJPl16iMFBP5HLAADsek3iMbCvw1gVIUQSpBsVNwFVdIHmAi5b3M9SM/VyelRoYy/Q37ySNtMWPYfzR1+I5nKL5mTqGnTDgVKHqpCTZlVrLzC4WBNxsYPGXo91t04QKyqalQOSAdNwFBZgJjeYPfpbGU43kFWsQtqdVQAQIGtZMXAMwZ/y4144hXFLU4owQCeUgSLg2aBfGP4/4rlBTOkIsQqIqem4gxNo6HEzEbeKdXl0sukbQNp263GJctSm8ibnp9MKeHeJqNfkLaKlgC1tX/fpG98XGyz+zG+xEzbvc2HbFaG0PEtR06jqOok9rrHT/D/PFenQJ3BGrYyANII1E9Taw9yMMGyx0EMUUTOosJWB2Um/zA74SZ7PBz5FCYI/EqGASN4ET72G0zc7OQLvhrL08xUzDmr5RpgQ0jSVH5SGsSJJjtvEYno+MK1TVQoU0zOnl/Cyx0gSYkh1UfRIM74yudp8jIoOlQRaYgHTvtcqTEieTe+Hw48mXpU6StEpdQrhRdlMCepEmZJJB+KvHUTpovD3iynlcwg4pRr0wI8smmgoKYsQlO0gRzDUf6Y7jkc7TrU1qU3V0YSrKQQR7EY/LWbz0KFNSo6VCQ1PRCsJMkFnPb9+vbZ/Yv4kfL5lMqzE0MzOgH8lUAsPjWAQR3Aw8aVjvWDHycGL2kHGK4SSoKncFp+dRn+/fG2xl+L5fyq03CPJnoGi4PaTjL5V41NkcqCxCj0gEyd5JO0WuO+LVXLGmVK9ZZhJ6Xt+8ScJadesTCFgTEML+36fjFHPeJalRvLyxLsOVqvqRSL8oiD8mx7RzDPiRXs34hxFyVMaUDGQxVVNpVg5ieboLz3ws4zxalVptT+8UVkQbu24ixC336YRVOGhqhFaoalSQoLlp+DqtE2iTsLTiyfClZyjMtNPykAg20gWVovqHTcMdsL/AE2fyHDc8lKnSoZyi+giPKqvSqFAeYaaiw9hEGMOs14wqZVw9enWSoToVXCkktsFb0OkwTcRAMHp4qeDayKZozY8y9GLtcBTJTTHX8vScTVsrWoCnRB88OoL0KgUqDaYmDud4F/qAyOP/qRFNWzTmpVc8tJYCqdgAJuYI5j3tAJxh+IUmOZYrtpV5EkwNSK2kRaac6umu9sHiTJ5h6OrJNyCddOo0PRU2KqzWCGCJ6TEiTi5wbN02zgNSAiKiurgcr876YgMD19wLzFqk52FzjGSfLryLqITzaV4nc+WZv1icZ7Oceq1KWp6YpqYgqzM4k7jVCi07jGx8WcepP5ehgdIZiSSOUCYjY7fQe+M5xngZrJSXzEpDQt2BLmAJ0Io1NtvYA9cE6SQNmadOm36/UGI2g6lA9gV6Yg486+YxDgLVUVRvYqtz2JKHbqVE2mdE3hbL2RjmnOsryrSQE6QSYcloYG31vbC3ifgSgyhRmK9BllR56K6xEETRiBHWO2KlhtZkqf4KgD0RaJMgKFB+BufeemNBlirEFVB1CwsZFwY/ULAyRpt1xnuB5etl6aLmAGBGkVKfPTLKAoJBjTMFiGA3bsMOqPE/NJAYqDMXksekmZMdhbpiLRyuV8tGycpiNOkSQCJnq0j3G3vjM8eoq+VMQGFRNOoOBIdVnc2vEAb/wAmxqVHYqJg7hZ0gbn4HXC/xA6k0cuoLgMGqXAgcxEmIBLERAkhTvhkgyI1OtLNFfxFmZ1KlSSEAcwdekAzHt7YX5nPOrtQAiopIJO0AqNRJ2WGBtPUb2x5zVQU31uULM4JXdZaUW5uwKXmLEHeMIK3Fap1BLny0LlULMYDqoAW+rTG9lvg1yZpnc7E06Z1OINR4BIB7TZT2W8btN8VKNI+RU1DSpEASTYCYBa5uJk7lm74rZak7LBVlAEHWsb7kBuvSZv3I3h8QccVaRAMFhoVbdfUxgnbD0SHjviKtmYiRSFlQb2HWOvv16YUnh4KyVidrET+3b4x64fqkFH0x11QL/Bnp2OLlSsWjYnqZkmdxJvfD19Bn85wu8r9Qbg+5sMSZehX1Ki1XWYAAOoD/t74c6bfzOK+WqaKiVAY0PIHf2/vth86C5/4XrNpco9a49danAHeJB/lhhlOALRpuSFBknQjBmE30lpCJ/nMxsDjrXi3PZenlwAia6i6hYcqkTPzjltWoHgKCAuwFl6zYdLz83xHvkbZLJ0NVN7DVuACTZHMgD2CzJvcWucV8/nKYpEKWqM4AYsOVJJYjmEz2gxud8T0KjZes3megkuDdgjzaQIkSASL7KYMQTOcLRiBUq6Fa4flIeAbq8aY+v0JECt8nChTRK9eUHqZLMTHtAAB23J6RjY+CKNRs1kBAnz6TADoqsLn30jV8Ed8Zqh4eU1AKZapFyI2F9v1C0FoAHxjtf2V+EHFQZutuBFMTIEiJHSACbix1WkAEmV3ZIXTqH0wYkwY00gYhzNBXUqwkHE2MtxbivnVzl1cqqqGdl35iVAHYWJPsMGV1DhB4lz3l/8AlqbMfMu0cxWnBta5nsdwwF5OL/AOFk0oUzSUWtDXgnY7xzX2J6zZDwgvXzFWuNEs5UBykaR+XS+9+W3z0xpHZqlQUaTRpIMISBIu7Em7XYC++w6kcvbUZ7hKOkaoKjVqG3QwehUiB+2PeZ4BQKLULskQQCSYKX+Y97fS4LIZUq0AWlhYC17ET8R9cV+I8zaQjNKkSrKrI6kANuCLMQSJMdDgCDI5Os2o08wQSLhtUgwQGIcW6X6xijxinXLBWWmxBE1BplQIJBuB3gReIggxiwazI6rLT5ba3AN50AgGLMW27aiROJKlQcgUAi5EWiTvcyZBv1Nj2OKInXgb6tVIDWiuSDLF0n0MTuTPYb27jHZzPjI5iQuuk6CpTB38udJpGdzTcyvZWYbBQOjZ8UTT84N5rIyhgGbYmI0rM9TsZk+xGK8a8GFei6wV8uqlSP00qxCVEG9gSIgwI32w5wNpch5lZ1qMB5tRJpoR+FSp6jFVl2JMHSt/zMZETpeCcDKuzHmLXLPzObzzMPURtNgew6r+AhKlB68FHEsJJC6EHIsenQKYA264e5Tiquo0mJ6zAPcT1b64jKnFbNU6QqktSdrSWXtJUxBElNUETqANpBxn83wSn5tIs0qcwyhixiHpB6YLMt0LFyCZiQNxA21SktOapI0n+ImlSzTABBnVudpMzYA4xlTPZao+gvrp1B5QpUk1HWpJSpq1DyWUmNTRHWBpbDx2QY1KFeoH5QwBYtemxJ0KriBykLAbmIMiZsV3iPj9LIinV8uo9B2K8hQlHAM02DDYggqZ2Xa12ud4ZmqpbLV6hXLBZ859OpUiCrSdLySBMkXMiYIzvEcpTrLmckMwtdWpjytJQhCsvTWUEAqVj3FTpONJr2K9UfGhqKDl6ZAK2qVCvUXGlTdhp2J6mLHH2j4izFHVTCpV8xRrWGVtenSa2oTYn8ukiBAG0ZCjxTT5VDLH8VgFJsVmJJINiovc9jjaZDKBBEh3mXaxLH3HQdI2+m50ULKlMlZc6usLGiR7CQxt1/ltjxmKRCsCWVDBRrXVtBgAxq0kMCov/KbnEMuCSaaaAbke8md74TtlGmCLdzioK+s5QmBTYxPK8T+KQAIZbFY6TEG1zjxn66OQlemWa/rDapMnSGKq67bgspkHviDN5FiAYsZgsyKDG8amEj4nFUPUproFQBWvpRjGw9o9pE9pwEo5nhptUoOzU19SE89MdRKjnHxf+uPuVzitBt8Xt9e+NBkDCjyw2gA6xALajsU0mYBBOogABtJkG6fi3CGp1g1ISHJDLAEEgxANwpAJttBE2wB5mRqJ3n9vpj7w7ItWqKiiZMD3Y2AH1bfpiQZNb6+sEqth9Tb95+mOq/Zn4PIK5msoUKPwkAj/ADkfG3XqcImb8R5lqlVr2B0i/wCVJRfiyg/5jihl1gSR/c4a+IssaVeoogQ7b9RJI/rhZkMyalR1YABNBGkmGnVMz2jCMryXClqZZWmdV59xbf6QZwly/A6il9Duo35GIBJLbj409MbHhnDjSpCnAgFo/wAJYkfyOIK1NRUNtM9ZFwLzAFt9ycMM7R4ezGKlWo4nYs+md9vSb4/SHhbMipkqDgRqpqSB+qL/AM5xwsVqbmVIPWRcWMb47b4Iy5Th+XU76A3/AFEt/Q4rHsqeYMGDGiUdc8p+D/THPOFSlWuzKxeqGhhp0KqU6jBCCZnfb2x0V0kEd7Ywiq1DNGnUHKxsY/KRBMz2JxlntWKl4Np1GppCKULkk9hJYzeXIkQNhG/TDvwzm0q1QF9VNZc9SxGkCxvC79pGEPh3KgVKtGoWD0mYBRrJKm+06fqQdsNVdVenHI0HXAMEmWSe4YTfaAe2MuI0abO0xJsCzKQJHUf/ADhVRrfiVAT0UCJ3BqatvkD/AOMV8vxTS3NLAyYBcwIXSOZQIkGDNo6zOKWZzhGg6GWN+pKyWcjy5LCFI3mWN+uFRFzOVDUr6ASqIug2Bl3AYm++lOUb81TrfDKnQVhGyIhmYsSIFzsQN/oO+FMavMIUiobkEEBVAUA+qLQDHTti7Qz4OS21MwKgTJZupJnruT2w4WiDLlahrGCp8kAco5mV9T7C6mUaQP8AikyScK+ML+BmpYmcsxZoMjQZkA3sRt7e+HrZnXqqOpUiKaIBfQEVmmTJBsYtAjc7qa+ZNWlXqdCUy6i/pDangnflVxggrO5Ou2qpRao6jSmlEKaWqKKYA5wA2qGIWZMAgNaNdk87XRRlaZo13p8pLs7tE7MKSr5YAtLCwiTa+e4Fwqkrqauaai2WIp1gG5alASKRcgqFmAF3kaJBscaxOMAH7pkqf8M6GcgaAbAws8xE3O3bDoSjwbTqLNalSpGzE06jkEjvqVCINwZMG84s0c7lcu7ZagQ1UUy60zUbnFzAZtXW5gEgGYOIuL8KfQtAM9SrXVkLux0U1Cguw3IaCAu8TPTElDhDqpRaVJEEaIlXWBEE82oxbXY7mxNkkr8dcNfN5ZKTUzIrUzUK6YRQeaC9nN5E2MfTGbOVNLML5aLerR9L0ySo06XOlRANx1J5b742ud4Q0KS5WCuxbTyk92hVuLACPpOMdxivTpVFqE+Z5OuuxYsQq04YKJJs1XyxB3LYcu+AyngDgAbN5uvBIp1GpU4E/mLMfooUdPX7Y3xyMmfUdlOoNynpIEwD0Mx++Ev2XZQ/cEY+uo9VyTIMsWWZ7/hrjdZbJxqO9zv/AH/cYeV5OMjxHhdWlURkhlZAWRhu15g77gbnr0GFmaz5aAMuVY76isTFoifj643GYpExqixiAdg0xP1H/qwrrZE6SAATO0TYfO2FDZOjXp1YoVabAqCUdINiSxDKTLR/yyY+MJ87w7Q51RHcBrg3uInta2+NxU4doqLVE2btteSDBFonFPPUVghaZ06QVY6egBuoU+9h/LFbSQcNpCQ9NgQD7j6Ebz7YsZrhDvSamupWvobXzBiAym1luUPTl17ycT1OG+S61UjTbWO6nrHcd/bDnNUkkEvB0xFpkTcSb9Le2A9OKZjjRkyW1AepyWOr/CTA+cMeC/aZn8qeSu8fpLEp/wBJlf5Yrcd4co4hXVrK1Vwsd9UxHTeMR5jJU06gbDcG1zse+NdxLa0fHq5+t+MoSowi0hSRtabSLdbgd7WRrosWUEjcjuFBFr2sf3GOW5LMmnWWoN1bVHxcj9rY/UGZ8AUq1JHpMULKGg3FwDicp9CVz0capFtKmWgtpIaQBvNu5xn6yLXPLIpk6gNtRI3YbxO09hjolb7O80GlVQ7CQ0WF/wCuLPCvstqT+JUVFn8vM3c3NhieRtk/BvhNq9cUhJSzVG/SoPpnuw2Hzju1OmFAAsBYAdB2xT4VwallkCUl0jc9ye5PU4vY0xmkjBgwYoDFXP8ADUrLpcSPYkH9xi1gwBgvE/Bvu1anmlBdQvlVd50xCtIvPv1vuSBj0OJB9NR1UqBCxYhdUAqfSLkWJO467betQDKVYAg2IOxGMLxPw9UytTzKSedSH5DutwYEfllQY2/pjDLDTTGvdB2YsvluFDMAdLCRJYLzAgG52N/bbEVerTYmGGkQH1OhSCSvMhJgFhHoGxvtiPh/FEqLVZm8uoTAUMVaDaDsTf8A91jERGmYp2bWZ/I35gwvMkyWuDDSPaTjJa3lKFNS9HSdRINPSrCbEn1XCg37drRixTquuYKIFFmJ9KqDIEiG1mYF2gXNzsKQYMyVahV1Hr0poJutzpMGxLD9sVH4grk06KM51EqUiYmTzR9DvABNwSAwt50ojaI11CTG+rzCZYmVsCTMg7RN4xPm/B4ahSQs6LTBYuj6OcwGY7giLf8AUeuJcvkixZmqTWaUDJBFH/DqsxH1g9ztJV4EGITMVqlUa15C3IUkDSyrG5MkGQYjY3cRWN/+nGuupG+8tT1U3p1JD1KB5SsKdJqgQA8XhRYgap+EeJ1y1Ty6s85VErqp51sFDi/OBYmxkGQca3xHwbKiqtUnysyYIZAxLRaKiIDrpkcpLDbYjHil4MpZmhLl1qSQKiMdRX8uon1kKQJIm2+L1stqvFeMM2e8un/wKaXG+uqZIPtoC9zIjDqnxoBA56g/0J+u2/scZ/M/Z3mVZjTr031RJqCoG5RpUyNUkADfti7T8DV9Sk5hVABEBCYLAgkajAses3HWThXHYlLOPeJuXQpLVGsqASxJuIHW/wDTEg+zTz8nUSsdFStBYCLRJC2gHm5jECbAAKuNVwfwjl8sxdFmoZl2u1+gtCD2UAYdRisfjK5OW+E+CV8tQ8nMfxKbuJUjmWQwYGOof+R7Y1uQaFCkzBPzvMH4nFzj2UMrVUSVEH43/wBx/mGKeVOzTJa0ATAk3J3gd9r4nPtWLznqCkHTZo6exkdLbYq1HbSfLt7xcjab/wB3wwzwMT/XscQUAdwNrX2N4I/v2xEUWgN6n59wQ0kf9vphfVUkwQB8AC15EgT1xqK2QDemR3E/64oZzLkATtPfFbJlOKZeabAgyRp7XNrd7nFuvlQRuZIiALRtB/ff/bEudUFwe209WH+0T74+ZTJNVfy6ZKs4INoj9T2tAHaxJHU4ZVxPP8Sovn8w7zpNWq6npq1WtuBFva2Pj1EampCi4swiAQoJUkj1CQcbvxH9hVdG1UJdOqCNUTNpP87/AB0xmcl9kfE2qFfu7gdyQo+ZYgftONeEWs9wrhjZvOJTQEmo6rt1Nunf/fH7Cy1EIiqNlAUfAEYwP2Z/ZSnDprVWFTMN2nTTnfTPqbpqgWJAFzPQ8UQwYMGGBgwYMAGDBgwAYMGDABj5GPuDACriPhjL17vTWe4sfm1p+cJa32cUiZWpUSLi8x1ttjX4MT4w91l8t9n9BfUXf5Nj9IxS8d8ECZBxl1KAFS4pjmZFYMR3aw2MzO18bXHirSDAg7HB4wbYbw9XbyECRS0hBtqaHqcjjdXp1OtwQQ9+2iQ0aKMKjL6TUbVpkqPUxAFxN7Dc4ytfwHUylU1cmSssGIB6atWmDYieh2k4YcK4WVirUR6ldtQYu2ooCzPpBkgJJsBtbffGN45V2vU+HDyWZFdXdjUCuw8waoHMZMgXImYsOkY0GVo6VA/vaMU6OQmp5jE2EAdB3PcmO+GIxphPaa+4MGDGhDBgwYA8ugIgiQcIszlGosdJhT3Ej4+f7g9H+PLoCIIke+Jyx2cuiDLEmFN1I5mO/W89b2iB/pixRy+kEWgmRH8/nEtXhBBlCPhtu8A9L4qZjJtIJRpXYi/1tjC4WL3HniDBfzAb+02kx3thDm25hpEzsTIHT9Xuf5jacO83lGdY0N7GPzd/jcfXHyn4cZzz2X6fHT+uCY0bZgZYubKSxIgROoH+o/8Aabj32vh/gnkJLXdgJO8Dov8Auep+mLWR4WlK4Esd2O5/2+mLuNccdItfIx9wYMaEMGDBgAwYMGADBgwYAMGDBgAwYMGADBgwYAMGDBgAwYMGAPkY+RgwYm9m+jH3BgxRDBgwYAMGDBgAwYMGADHzBgwARgGDBhB9wYMGGBgwYMAGDBgwAYMGDABgwYMAGDBgwB//2Q=="/>
          <p:cNvSpPr>
            <a:spLocks noChangeAspect="1" noChangeArrowheads="1"/>
          </p:cNvSpPr>
          <p:nvPr/>
        </p:nvSpPr>
        <p:spPr bwMode="auto">
          <a:xfrm>
            <a:off x="77788" y="-890588"/>
            <a:ext cx="24479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584" name="Picture 8" descr="http://www.houstongoldbuyers.com/images/silver-coin-pil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93488"/>
            <a:ext cx="2971800" cy="2264512"/>
          </a:xfrm>
          <a:prstGeom prst="rect">
            <a:avLst/>
          </a:prstGeom>
          <a:noFill/>
        </p:spPr>
      </p:pic>
      <p:pic>
        <p:nvPicPr>
          <p:cNvPr id="24586" name="Picture 10" descr="http://www.onearthpeace.org/cfp/sites/default/files/images/Coi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1176" y="0"/>
            <a:ext cx="3092824" cy="2286000"/>
          </a:xfrm>
          <a:prstGeom prst="rect">
            <a:avLst/>
          </a:prstGeom>
          <a:noFill/>
        </p:spPr>
      </p:pic>
      <p:pic>
        <p:nvPicPr>
          <p:cNvPr id="24588" name="Picture 12" descr="http://t3.gstatic.com/images?q=tbn:ANd9GcQAHna6yAb9aAnq-hdU5kqhyC6lVx1r91odbDWI9Yq7B86iPZRI4w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746734" cy="2057400"/>
          </a:xfrm>
          <a:prstGeom prst="rect">
            <a:avLst/>
          </a:prstGeom>
          <a:noFill/>
        </p:spPr>
      </p:pic>
      <p:pic>
        <p:nvPicPr>
          <p:cNvPr id="24590" name="Picture 14" descr="http://www.public.iastate.edu/~mengland/Matt_England/About_Me_files/coins%20(12%20x%208%20metallic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7817" y="4876801"/>
            <a:ext cx="2976183" cy="1981200"/>
          </a:xfrm>
          <a:prstGeom prst="rect">
            <a:avLst/>
          </a:prstGeom>
          <a:noFill/>
        </p:spPr>
      </p:pic>
      <p:pic>
        <p:nvPicPr>
          <p:cNvPr id="24592" name="Picture 16" descr="http://farm3.static.flickr.com/2086/2247520563_22ec1308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4876800"/>
            <a:ext cx="30861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066800"/>
            <a:ext cx="8610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5800" y="4343400"/>
            <a:ext cx="29897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Percent of females that preferred:</a:t>
            </a:r>
          </a:p>
          <a:p>
            <a:r>
              <a:rPr lang="en-US" dirty="0" smtClean="0"/>
              <a:t>Dimes- 18.2</a:t>
            </a:r>
          </a:p>
          <a:p>
            <a:r>
              <a:rPr lang="en-US" dirty="0" smtClean="0"/>
              <a:t>Nickels- 22.7</a:t>
            </a:r>
          </a:p>
          <a:p>
            <a:r>
              <a:rPr lang="en-US" dirty="0" smtClean="0"/>
              <a:t>Pennies- 4.5</a:t>
            </a:r>
          </a:p>
          <a:p>
            <a:r>
              <a:rPr lang="en-US" dirty="0" smtClean="0"/>
              <a:t>Quarters- 54.5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4343400"/>
            <a:ext cx="28375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Percent of males that preferred:</a:t>
            </a:r>
          </a:p>
          <a:p>
            <a:r>
              <a:rPr lang="en-US" dirty="0" smtClean="0"/>
              <a:t>Dimes- 0</a:t>
            </a:r>
          </a:p>
          <a:p>
            <a:r>
              <a:rPr lang="en-US" dirty="0" smtClean="0"/>
              <a:t>Nickels- 5.9</a:t>
            </a:r>
          </a:p>
          <a:p>
            <a:r>
              <a:rPr lang="en-US" dirty="0" smtClean="0"/>
              <a:t>Pennies-17.6</a:t>
            </a:r>
          </a:p>
          <a:p>
            <a:r>
              <a:rPr lang="en-US" dirty="0" smtClean="0"/>
              <a:t>Quarters- 76.5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295400"/>
            <a:ext cx="807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" y="4495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% of dimes preferred by:</a:t>
            </a:r>
          </a:p>
          <a:p>
            <a:r>
              <a:rPr lang="en-US" dirty="0" smtClean="0"/>
              <a:t>Females- 100</a:t>
            </a:r>
          </a:p>
          <a:p>
            <a:r>
              <a:rPr lang="en-US" dirty="0" smtClean="0"/>
              <a:t>Males- 0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0400" y="4419600"/>
            <a:ext cx="23501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 of nickels preferred by:</a:t>
            </a:r>
          </a:p>
          <a:p>
            <a:r>
              <a:rPr lang="en-US" dirty="0" smtClean="0"/>
              <a:t>Females- 83.33</a:t>
            </a:r>
          </a:p>
          <a:p>
            <a:r>
              <a:rPr lang="en-US" dirty="0" smtClean="0"/>
              <a:t>Males-16.67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4343400"/>
            <a:ext cx="23570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%of pennies preferred by:</a:t>
            </a:r>
          </a:p>
          <a:p>
            <a:r>
              <a:rPr lang="en-US" dirty="0" smtClean="0"/>
              <a:t>Females-25</a:t>
            </a:r>
          </a:p>
          <a:p>
            <a:r>
              <a:rPr lang="en-US" dirty="0" smtClean="0"/>
              <a:t>Males-75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5562600"/>
            <a:ext cx="2427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%of quarters preferred by:</a:t>
            </a:r>
          </a:p>
          <a:p>
            <a:r>
              <a:rPr lang="en-US" dirty="0" smtClean="0"/>
              <a:t>Females- 48</a:t>
            </a:r>
          </a:p>
          <a:p>
            <a:r>
              <a:rPr lang="en-US" dirty="0" smtClean="0"/>
              <a:t>Males- 52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Independence between gender and preferred coin?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Conditions for Chi squared test for independence were not met</a:t>
            </a:r>
          </a:p>
          <a:p>
            <a:pPr lvl="1"/>
            <a:r>
              <a:rPr lang="en-US" dirty="0" smtClean="0"/>
              <a:t>2 Expected </a:t>
            </a:r>
            <a:r>
              <a:rPr lang="en-US" dirty="0" smtClean="0"/>
              <a:t>counts were not greater than 5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2209800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Marginal of Gender=conditional of coins, then the two are </a:t>
            </a:r>
            <a:r>
              <a:rPr lang="en-US" sz="2400" dirty="0" smtClean="0"/>
              <a:t>independent</a:t>
            </a:r>
            <a:endParaRPr lang="en-US" sz="2400" dirty="0" smtClean="0"/>
          </a:p>
          <a:p>
            <a:r>
              <a:rPr lang="en-US" sz="2400" dirty="0" smtClean="0"/>
              <a:t>But because the percentages of  the conditionals are not similar, the two have some dependence. 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505200"/>
            <a:ext cx="8610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Females were more consistent</a:t>
            </a:r>
          </a:p>
          <a:p>
            <a:r>
              <a:rPr lang="en-US" dirty="0" smtClean="0"/>
              <a:t>Tim was a harder judge, the mean and median of his scores were lower</a:t>
            </a:r>
          </a:p>
          <a:p>
            <a:r>
              <a:rPr lang="en-US" dirty="0" smtClean="0"/>
              <a:t>Quarters were most popular coin</a:t>
            </a:r>
          </a:p>
          <a:p>
            <a:r>
              <a:rPr lang="en-US" dirty="0" smtClean="0"/>
              <a:t>Gender affects preferred coin</a:t>
            </a:r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Lurking Variables-</a:t>
            </a:r>
          </a:p>
          <a:p>
            <a:r>
              <a:rPr lang="en-US" dirty="0" smtClean="0"/>
              <a:t>Coins displayed to participants may not have been evenly distributed</a:t>
            </a:r>
          </a:p>
          <a:p>
            <a:r>
              <a:rPr lang="en-US" dirty="0" smtClean="0"/>
              <a:t>Harshness of judge could affect number of coins landed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procedure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Participants slide coins across a desk, trying to get the coin to stop in a goal zone marked by tape.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Categories of data we recorded are: finger used to slide coin, gender, preferred coin, and number of coins landed</a:t>
            </a:r>
            <a:endParaRPr lang="en-US" dirty="0"/>
          </a:p>
        </p:txBody>
      </p:sp>
      <p:pic>
        <p:nvPicPr>
          <p:cNvPr id="1026" name="Picture 2" descr="http://www.velvetdicebag.net/images/vdb/63co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7366" y="3886200"/>
            <a:ext cx="2676633" cy="2971800"/>
          </a:xfrm>
          <a:prstGeom prst="rect">
            <a:avLst/>
          </a:prstGeom>
          <a:noFill/>
        </p:spPr>
      </p:pic>
      <p:pic>
        <p:nvPicPr>
          <p:cNvPr id="1028" name="Picture 4" descr="http://www.public.iastate.edu/~mengland/Matt_England/About_Me_files/coins%20(12%20x%208%20metallic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828992"/>
            <a:ext cx="3048000" cy="2029008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QG4TFCaimizTSeF_v_a4Fd_OHpqv9WHg4RerrwvYZz18Q0cZ3Z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350" y="0"/>
            <a:ext cx="2152650" cy="2124075"/>
          </a:xfrm>
          <a:prstGeom prst="rect">
            <a:avLst/>
          </a:prstGeom>
          <a:noFill/>
        </p:spPr>
      </p:pic>
      <p:pic>
        <p:nvPicPr>
          <p:cNvPr id="1032" name="Picture 8" descr="http://t1.gstatic.com/images?q=tbn:ANd9GcSFRJb-BAWPqZLuQJDQ5cc7pjFgapup98pNIINIF8wNZqzf8LiDdw"/>
          <p:cNvPicPr>
            <a:picLocks noChangeAspect="1" noChangeArrowheads="1"/>
          </p:cNvPicPr>
          <p:nvPr/>
        </p:nvPicPr>
        <p:blipFill>
          <a:blip r:embed="rId5" cstate="print"/>
          <a:srcRect b="6383"/>
          <a:stretch>
            <a:fillRect/>
          </a:stretch>
        </p:blipFill>
        <p:spPr bwMode="auto">
          <a:xfrm>
            <a:off x="3048000" y="4800600"/>
            <a:ext cx="34290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data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3826463" cy="31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0" y="1828800"/>
            <a:ext cx="228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Mean- 17.26</a:t>
            </a:r>
          </a:p>
          <a:p>
            <a:r>
              <a:rPr lang="en-US" dirty="0" smtClean="0"/>
              <a:t>Min-4</a:t>
            </a:r>
          </a:p>
          <a:p>
            <a:r>
              <a:rPr lang="en-US" dirty="0" smtClean="0"/>
              <a:t>Q1- 12</a:t>
            </a:r>
          </a:p>
          <a:p>
            <a:r>
              <a:rPr lang="en-US" dirty="0" smtClean="0"/>
              <a:t>Median- 23</a:t>
            </a:r>
          </a:p>
          <a:p>
            <a:r>
              <a:rPr lang="en-US" dirty="0" smtClean="0"/>
              <a:t>Max- 29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10200" y="35052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Roughly </a:t>
            </a:r>
            <a:r>
              <a:rPr lang="en-US" dirty="0" err="1" smtClean="0"/>
              <a:t>uni</a:t>
            </a:r>
            <a:r>
              <a:rPr lang="en-US" dirty="0" smtClean="0"/>
              <a:t> model</a:t>
            </a:r>
          </a:p>
          <a:p>
            <a:r>
              <a:rPr lang="en-US" dirty="0" smtClean="0"/>
              <a:t>Roughly symmetric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model?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533400"/>
            <a:ext cx="419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2209800"/>
            <a:ext cx="30231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Normal probability plot is linear</a:t>
            </a:r>
          </a:p>
          <a:p>
            <a:endParaRPr lang="en-US" dirty="0" smtClean="0"/>
          </a:p>
          <a:p>
            <a:r>
              <a:rPr lang="en-US" dirty="0" smtClean="0"/>
              <a:t>Number of coins landed follows a </a:t>
            </a:r>
          </a:p>
          <a:p>
            <a:r>
              <a:rPr lang="en-US" dirty="0" smtClean="0"/>
              <a:t>normal distribution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</a:t>
            </a:r>
            <a:r>
              <a:rPr lang="en-US" dirty="0" err="1" smtClean="0"/>
              <a:t>vs</a:t>
            </a:r>
            <a:r>
              <a:rPr lang="en-US" dirty="0" smtClean="0"/>
              <a:t> gender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143000"/>
            <a:ext cx="7924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5257800"/>
            <a:ext cx="1242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 girls total</a:t>
            </a:r>
          </a:p>
          <a:p>
            <a:r>
              <a:rPr lang="en-US" dirty="0" smtClean="0"/>
              <a:t>17 boys total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114800"/>
            <a:ext cx="1725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coins landed</a:t>
            </a:r>
          </a:p>
          <a:p>
            <a:r>
              <a:rPr lang="en-US" dirty="0" smtClean="0"/>
              <a:t>Girls- 17.18</a:t>
            </a:r>
          </a:p>
          <a:p>
            <a:r>
              <a:rPr lang="en-US" dirty="0" smtClean="0"/>
              <a:t>Boys- 17.35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67000" y="4114800"/>
            <a:ext cx="2009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Median for girls: 19.5</a:t>
            </a:r>
          </a:p>
          <a:p>
            <a:r>
              <a:rPr lang="en-US" dirty="0" smtClean="0"/>
              <a:t>Median for boys:16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05400" y="4038600"/>
            <a:ext cx="2105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Quartiles for genders-</a:t>
            </a:r>
          </a:p>
          <a:p>
            <a:r>
              <a:rPr lang="en-US" dirty="0" smtClean="0"/>
              <a:t>Girls- Q1=11, Q3=23</a:t>
            </a:r>
          </a:p>
          <a:p>
            <a:r>
              <a:rPr lang="en-US" dirty="0" smtClean="0"/>
              <a:t>Boys-Q1=12, Q3=23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0" y="5105400"/>
            <a:ext cx="19335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 and max (range)</a:t>
            </a:r>
          </a:p>
          <a:p>
            <a:r>
              <a:rPr lang="en-US" dirty="0" smtClean="0"/>
              <a:t>Girls- 6,26(20)</a:t>
            </a:r>
          </a:p>
          <a:p>
            <a:r>
              <a:rPr lang="en-US" dirty="0" smtClean="0"/>
              <a:t>Boys- 4, 29(25)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Finger used vs. Amount of coins landed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19200"/>
            <a:ext cx="5257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181600" y="1524000"/>
            <a:ext cx="37512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Highest number of coins landed: 29</a:t>
            </a:r>
          </a:p>
          <a:p>
            <a:r>
              <a:rPr lang="en-US" dirty="0" smtClean="0"/>
              <a:t>29 coins were landed in two different trials</a:t>
            </a:r>
          </a:p>
          <a:p>
            <a:endParaRPr lang="en-US" dirty="0" smtClean="0"/>
          </a:p>
          <a:p>
            <a:r>
              <a:rPr lang="en-US" dirty="0" smtClean="0"/>
              <a:t>Both a pointer finger and a middle finger</a:t>
            </a:r>
          </a:p>
          <a:p>
            <a:r>
              <a:rPr lang="en-US" dirty="0" smtClean="0"/>
              <a:t> landed 29 coins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0" y="3352800"/>
            <a:ext cx="3744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people used pointer fingers (31 to 8)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4800600"/>
            <a:ext cx="28729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Median number of coins landed:</a:t>
            </a:r>
          </a:p>
          <a:p>
            <a:r>
              <a:rPr lang="en-US" dirty="0" smtClean="0"/>
              <a:t>Middle- 18</a:t>
            </a:r>
          </a:p>
          <a:p>
            <a:r>
              <a:rPr lang="en-US" dirty="0" smtClean="0"/>
              <a:t>Pointer- 19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4800600"/>
            <a:ext cx="27142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Mean number of coins landed:</a:t>
            </a:r>
          </a:p>
          <a:p>
            <a:r>
              <a:rPr lang="en-US" dirty="0" smtClean="0"/>
              <a:t>Middle- 16.75</a:t>
            </a:r>
          </a:p>
          <a:p>
            <a:r>
              <a:rPr lang="en-US" dirty="0" smtClean="0"/>
              <a:t>Pointer-17.39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Quantities data by partner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19200"/>
            <a:ext cx="451999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800600" y="1524000"/>
            <a:ext cx="270510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 Tim</a:t>
            </a:r>
          </a:p>
          <a:p>
            <a:r>
              <a:rPr lang="en-US" dirty="0" smtClean="0"/>
              <a:t>mean coins landed= 16.53</a:t>
            </a:r>
          </a:p>
          <a:p>
            <a:r>
              <a:rPr lang="en-US" dirty="0" smtClean="0"/>
              <a:t>Median coins landed=16</a:t>
            </a:r>
          </a:p>
          <a:p>
            <a:r>
              <a:rPr lang="en-US" dirty="0" smtClean="0"/>
              <a:t>Min=4  max= 29</a:t>
            </a:r>
          </a:p>
          <a:p>
            <a:r>
              <a:rPr lang="en-US" dirty="0" smtClean="0"/>
              <a:t>Quartiles- Q1= 11, Q3= 23</a:t>
            </a:r>
          </a:p>
          <a:p>
            <a:endParaRPr lang="en-US" dirty="0" smtClean="0"/>
          </a:p>
          <a:p>
            <a:r>
              <a:rPr lang="en-US" dirty="0" smtClean="0"/>
              <a:t>Under Taylor</a:t>
            </a:r>
          </a:p>
          <a:p>
            <a:r>
              <a:rPr lang="en-US" dirty="0" smtClean="0"/>
              <a:t>Mean coins landed=17.7</a:t>
            </a:r>
          </a:p>
          <a:p>
            <a:r>
              <a:rPr lang="en-US" dirty="0" smtClean="0"/>
              <a:t>Median coins landed=19.5</a:t>
            </a:r>
          </a:p>
          <a:p>
            <a:r>
              <a:rPr lang="en-US" dirty="0" smtClean="0"/>
              <a:t>Min= 7  max= 29</a:t>
            </a:r>
          </a:p>
          <a:p>
            <a:r>
              <a:rPr lang="en-US" dirty="0" smtClean="0"/>
              <a:t>Quartiles- Q1= 13, Q3=22.5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Categorical data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6248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Marginal's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3508650" cy="388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447800"/>
            <a:ext cx="4419600" cy="3609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33400" y="5791200"/>
            <a:ext cx="2357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56.4% tested were female</a:t>
            </a:r>
          </a:p>
          <a:p>
            <a:r>
              <a:rPr lang="en-US" dirty="0" smtClean="0"/>
              <a:t>43.5% tested were male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52578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% of preferred </a:t>
            </a:r>
          </a:p>
          <a:p>
            <a:r>
              <a:rPr lang="en-US" dirty="0" smtClean="0"/>
              <a:t>Dimes- 10.3</a:t>
            </a:r>
          </a:p>
          <a:p>
            <a:r>
              <a:rPr lang="en-US" dirty="0" smtClean="0"/>
              <a:t>Nickels- 15.4</a:t>
            </a:r>
          </a:p>
          <a:p>
            <a:r>
              <a:rPr lang="en-US" dirty="0" smtClean="0"/>
              <a:t>Pennies- 10.3</a:t>
            </a:r>
          </a:p>
          <a:p>
            <a:r>
              <a:rPr lang="en-US" dirty="0" smtClean="0"/>
              <a:t>Quarters- 64.1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325</TotalTime>
  <Words>443</Words>
  <Application>Microsoft Office PowerPoint</Application>
  <PresentationFormat>On-screen Show (4:3)</PresentationFormat>
  <Paragraphs>106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Equity</vt:lpstr>
      <vt:lpstr>Coin Slide</vt:lpstr>
      <vt:lpstr>The procedure</vt:lpstr>
      <vt:lpstr>Quantitative data</vt:lpstr>
      <vt:lpstr>Normal model?</vt:lpstr>
      <vt:lpstr>Quantitative vs gender</vt:lpstr>
      <vt:lpstr>Finger used vs. Amount of coins landed</vt:lpstr>
      <vt:lpstr>Quantities data by partner</vt:lpstr>
      <vt:lpstr>Overall Categorical data</vt:lpstr>
      <vt:lpstr>Marginal's</vt:lpstr>
      <vt:lpstr>Conditionals</vt:lpstr>
      <vt:lpstr>Conditionals</vt:lpstr>
      <vt:lpstr>Independence between gender and preferred coin?</vt:lpstr>
      <vt:lpstr>Conclusion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Penny Slide</dc:title>
  <dc:creator>Kariger.T029</dc:creator>
  <cp:lastModifiedBy>Kariger.T029</cp:lastModifiedBy>
  <cp:revision>39</cp:revision>
  <dcterms:created xsi:type="dcterms:W3CDTF">2011-05-16T17:05:56Z</dcterms:created>
  <dcterms:modified xsi:type="dcterms:W3CDTF">2011-05-18T15:59:01Z</dcterms:modified>
</cp:coreProperties>
</file>